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256" r:id="rId2"/>
    <p:sldId id="257" r:id="rId3"/>
    <p:sldId id="266" r:id="rId4"/>
    <p:sldId id="267" r:id="rId5"/>
    <p:sldId id="268" r:id="rId6"/>
    <p:sldId id="262" r:id="rId7"/>
    <p:sldId id="260" r:id="rId8"/>
    <p:sldId id="284" r:id="rId9"/>
    <p:sldId id="269" r:id="rId10"/>
    <p:sldId id="286" r:id="rId11"/>
    <p:sldId id="287" r:id="rId12"/>
    <p:sldId id="270" r:id="rId13"/>
    <p:sldId id="271" r:id="rId14"/>
    <p:sldId id="285" r:id="rId15"/>
    <p:sldId id="259" r:id="rId16"/>
    <p:sldId id="272" r:id="rId17"/>
    <p:sldId id="273" r:id="rId18"/>
    <p:sldId id="283" r:id="rId19"/>
    <p:sldId id="274" r:id="rId20"/>
    <p:sldId id="276" r:id="rId21"/>
    <p:sldId id="275" r:id="rId22"/>
    <p:sldId id="277" r:id="rId23"/>
    <p:sldId id="278" r:id="rId24"/>
    <p:sldId id="280" r:id="rId25"/>
    <p:sldId id="281" r:id="rId26"/>
    <p:sldId id="282" r:id="rId27"/>
    <p:sldId id="279" r:id="rId28"/>
    <p:sldId id="264" r:id="rId29"/>
    <p:sldId id="263" r:id="rId30"/>
    <p:sldId id="288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7B7B7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preferSingleView="1">
    <p:restoredLeft sz="20010" autoAdjust="0"/>
    <p:restoredTop sz="95405" autoAdjust="0"/>
  </p:normalViewPr>
  <p:slideViewPr>
    <p:cSldViewPr snapToGrid="0">
      <p:cViewPr varScale="1">
        <p:scale>
          <a:sx n="58" d="100"/>
          <a:sy n="58" d="100"/>
        </p:scale>
        <p:origin x="197" y="67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E138F0-372C-4B70-98D2-1B4F1665C5C4}" type="datetimeFigureOut">
              <a:rPr lang="en-US" smtClean="0"/>
              <a:t>8/26/2016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91347B-6395-41DA-9CA2-751AE4F2D0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3657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1347B-6395-41DA-9CA2-751AE4F2D05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155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1347B-6395-41DA-9CA2-751AE4F2D05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6695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1347B-6395-41DA-9CA2-751AE4F2D05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3521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1347B-6395-41DA-9CA2-751AE4F2D05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4706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1347B-6395-41DA-9CA2-751AE4F2D05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8356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68E7F-5B83-4644-8E66-F071FC51BE03}" type="datetimeFigureOut">
              <a:rPr lang="en-US" smtClean="0"/>
              <a:t>8/26/2016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8246B-067F-44EE-BB9C-D99B785C11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9206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68E7F-5B83-4644-8E66-F071FC51BE03}" type="datetimeFigureOut">
              <a:rPr lang="en-US" smtClean="0"/>
              <a:t>8/26/2016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8246B-067F-44EE-BB9C-D99B785C11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1803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68E7F-5B83-4644-8E66-F071FC51BE03}" type="datetimeFigureOut">
              <a:rPr lang="en-US" smtClean="0"/>
              <a:t>8/26/2016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8246B-067F-44EE-BB9C-D99B785C11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2402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68E7F-5B83-4644-8E66-F071FC51BE03}" type="datetimeFigureOut">
              <a:rPr lang="en-US" smtClean="0"/>
              <a:t>8/26/2016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8246B-067F-44EE-BB9C-D99B785C11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8193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68E7F-5B83-4644-8E66-F071FC51BE03}" type="datetimeFigureOut">
              <a:rPr lang="en-US" smtClean="0"/>
              <a:t>8/26/2016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8246B-067F-44EE-BB9C-D99B785C11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4523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68E7F-5B83-4644-8E66-F071FC51BE03}" type="datetimeFigureOut">
              <a:rPr lang="en-US" smtClean="0"/>
              <a:t>8/26/2016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8246B-067F-44EE-BB9C-D99B785C11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8725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68E7F-5B83-4644-8E66-F071FC51BE03}" type="datetimeFigureOut">
              <a:rPr lang="en-US" smtClean="0"/>
              <a:t>8/26/2016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8246B-067F-44EE-BB9C-D99B785C11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8481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68E7F-5B83-4644-8E66-F071FC51BE03}" type="datetimeFigureOut">
              <a:rPr lang="en-US" smtClean="0"/>
              <a:t>8/26/2016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8246B-067F-44EE-BB9C-D99B785C11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1031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68E7F-5B83-4644-8E66-F071FC51BE03}" type="datetimeFigureOut">
              <a:rPr lang="en-US" smtClean="0"/>
              <a:t>8/26/2016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8246B-067F-44EE-BB9C-D99B785C11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93914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68E7F-5B83-4644-8E66-F071FC51BE03}" type="datetimeFigureOut">
              <a:rPr lang="en-US" smtClean="0"/>
              <a:t>8/26/2016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8246B-067F-44EE-BB9C-D99B785C11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7318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68E7F-5B83-4644-8E66-F071FC51BE03}" type="datetimeFigureOut">
              <a:rPr lang="en-US" smtClean="0"/>
              <a:t>8/26/2016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8246B-067F-44EE-BB9C-D99B785C11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2400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D68E7F-5B83-4644-8E66-F071FC51BE03}" type="datetimeFigureOut">
              <a:rPr lang="en-US" smtClean="0"/>
              <a:t>8/26/2016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F8246B-067F-44EE-BB9C-D99B785C11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0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jpeg"/><Relationship Id="rId5" Type="http://schemas.openxmlformats.org/officeDocument/2006/relationships/image" Target="../media/image40.jpeg"/><Relationship Id="rId4" Type="http://schemas.openxmlformats.org/officeDocument/2006/relationships/image" Target="../media/image39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7" Type="http://schemas.openxmlformats.org/officeDocument/2006/relationships/image" Target="../media/image47.jp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jpg"/><Relationship Id="rId5" Type="http://schemas.openxmlformats.org/officeDocument/2006/relationships/image" Target="../media/image45.jpg"/><Relationship Id="rId4" Type="http://schemas.openxmlformats.org/officeDocument/2006/relationships/image" Target="../media/image44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7" Type="http://schemas.openxmlformats.org/officeDocument/2006/relationships/image" Target="../media/image47.jp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jpg"/><Relationship Id="rId5" Type="http://schemas.openxmlformats.org/officeDocument/2006/relationships/image" Target="../media/image45.jpg"/><Relationship Id="rId4" Type="http://schemas.openxmlformats.org/officeDocument/2006/relationships/image" Target="../media/image44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0.png"/><Relationship Id="rId4" Type="http://schemas.openxmlformats.org/officeDocument/2006/relationships/image" Target="../media/image4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2.png"/><Relationship Id="rId7" Type="http://schemas.openxmlformats.org/officeDocument/2006/relationships/image" Target="../media/image57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11" Type="http://schemas.openxmlformats.org/officeDocument/2006/relationships/image" Target="../media/image60.png"/><Relationship Id="rId5" Type="http://schemas.openxmlformats.org/officeDocument/2006/relationships/image" Target="../media/image55.png"/><Relationship Id="rId10" Type="http://schemas.openxmlformats.org/officeDocument/2006/relationships/image" Target="../media/image59.png"/><Relationship Id="rId4" Type="http://schemas.openxmlformats.org/officeDocument/2006/relationships/image" Target="../media/image54.png"/><Relationship Id="rId9" Type="http://schemas.openxmlformats.org/officeDocument/2006/relationships/image" Target="../media/image5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6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jpg"/><Relationship Id="rId5" Type="http://schemas.openxmlformats.org/officeDocument/2006/relationships/image" Target="../media/image64.jpg"/><Relationship Id="rId4" Type="http://schemas.openxmlformats.org/officeDocument/2006/relationships/image" Target="../media/image6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jpeg"/><Relationship Id="rId5" Type="http://schemas.openxmlformats.org/officeDocument/2006/relationships/image" Target="../media/image68.jpeg"/><Relationship Id="rId4" Type="http://schemas.openxmlformats.org/officeDocument/2006/relationships/image" Target="../media/image67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Relationship Id="rId9" Type="http://schemas.openxmlformats.org/officeDocument/2006/relationships/image" Target="../media/image7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g"/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jpg"/><Relationship Id="rId4" Type="http://schemas.openxmlformats.org/officeDocument/2006/relationships/image" Target="../media/image74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g"/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jpg"/><Relationship Id="rId4" Type="http://schemas.openxmlformats.org/officeDocument/2006/relationships/image" Target="../media/image77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g"/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g"/><Relationship Id="rId13" Type="http://schemas.openxmlformats.org/officeDocument/2006/relationships/image" Target="../media/image18.jpeg"/><Relationship Id="rId3" Type="http://schemas.openxmlformats.org/officeDocument/2006/relationships/image" Target="../media/image8.jpg"/><Relationship Id="rId7" Type="http://schemas.openxmlformats.org/officeDocument/2006/relationships/image" Target="../media/image12.jpg"/><Relationship Id="rId12" Type="http://schemas.openxmlformats.org/officeDocument/2006/relationships/image" Target="../media/image17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g"/><Relationship Id="rId11" Type="http://schemas.openxmlformats.org/officeDocument/2006/relationships/image" Target="../media/image16.jpeg"/><Relationship Id="rId5" Type="http://schemas.openxmlformats.org/officeDocument/2006/relationships/image" Target="../media/image10.jpeg"/><Relationship Id="rId10" Type="http://schemas.openxmlformats.org/officeDocument/2006/relationships/image" Target="../media/image15.jpeg"/><Relationship Id="rId4" Type="http://schemas.openxmlformats.org/officeDocument/2006/relationships/image" Target="../media/image9.jpeg"/><Relationship Id="rId9" Type="http://schemas.openxmlformats.org/officeDocument/2006/relationships/image" Target="../media/image14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8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openxmlformats.org/officeDocument/2006/relationships/image" Target="../media/image8.jpg"/><Relationship Id="rId7" Type="http://schemas.openxmlformats.org/officeDocument/2006/relationships/image" Target="../media/image13.jpg"/><Relationship Id="rId12" Type="http://schemas.openxmlformats.org/officeDocument/2006/relationships/image" Target="../media/image2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g"/><Relationship Id="rId11" Type="http://schemas.openxmlformats.org/officeDocument/2006/relationships/image" Target="../media/image17.jpg"/><Relationship Id="rId5" Type="http://schemas.openxmlformats.org/officeDocument/2006/relationships/image" Target="../media/image11.jpg"/><Relationship Id="rId10" Type="http://schemas.openxmlformats.org/officeDocument/2006/relationships/image" Target="../media/image22.jpeg"/><Relationship Id="rId4" Type="http://schemas.openxmlformats.org/officeDocument/2006/relationships/image" Target="../media/image19.jpeg"/><Relationship Id="rId9" Type="http://schemas.openxmlformats.org/officeDocument/2006/relationships/image" Target="../media/image21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jpg"/><Relationship Id="rId5" Type="http://schemas.openxmlformats.org/officeDocument/2006/relationships/image" Target="../media/image31.jpg"/><Relationship Id="rId4" Type="http://schemas.openxmlformats.org/officeDocument/2006/relationships/image" Target="../media/image30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jpg"/><Relationship Id="rId5" Type="http://schemas.openxmlformats.org/officeDocument/2006/relationships/image" Target="../media/image31.jpg"/><Relationship Id="rId4" Type="http://schemas.openxmlformats.org/officeDocument/2006/relationships/image" Target="../media/image30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162516" y="74643"/>
            <a:ext cx="11750769" cy="6643395"/>
            <a:chOff x="162516" y="74643"/>
            <a:chExt cx="11750769" cy="6643395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30863" y="4049486"/>
              <a:ext cx="3782422" cy="256032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97800" y="2094723"/>
              <a:ext cx="3782422" cy="256032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90094" y="139960"/>
              <a:ext cx="3782422" cy="2560320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2516" y="2094723"/>
              <a:ext cx="3782417" cy="2560320"/>
            </a:xfrm>
            <a:prstGeom prst="rect">
              <a:avLst/>
            </a:prstGeom>
          </p:spPr>
        </p:pic>
        <p:sp>
          <p:nvSpPr>
            <p:cNvPr id="15" name="Equal 14"/>
            <p:cNvSpPr/>
            <p:nvPr/>
          </p:nvSpPr>
          <p:spPr>
            <a:xfrm>
              <a:off x="4059807" y="2871030"/>
              <a:ext cx="1007706" cy="1007706"/>
            </a:xfrm>
            <a:prstGeom prst="mathEqual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6" name="Left Brace 15"/>
            <p:cNvSpPr/>
            <p:nvPr/>
          </p:nvSpPr>
          <p:spPr>
            <a:xfrm>
              <a:off x="5234476" y="74643"/>
              <a:ext cx="886408" cy="6643395"/>
            </a:xfrm>
            <a:prstGeom prst="lef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983469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162" y="463392"/>
            <a:ext cx="8747758" cy="6150768"/>
          </a:xfr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162" y="463392"/>
            <a:ext cx="8747758" cy="6150768"/>
          </a:xfrm>
          <a:prstGeom prst="rect">
            <a:avLst/>
          </a:prstGeom>
          <a:effectLst>
            <a:glow>
              <a:schemeClr val="accent1"/>
            </a:glow>
          </a:effectLst>
        </p:spPr>
      </p:pic>
    </p:spTree>
    <p:extLst>
      <p:ext uri="{BB962C8B-B14F-4D97-AF65-F5344CB8AC3E}">
        <p14:creationId xmlns:p14="http://schemas.microsoft.com/office/powerpoint/2010/main" val="17886926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342" y="259080"/>
            <a:ext cx="9038135" cy="6354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2931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228600"/>
            <a:ext cx="4114800" cy="2743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28600"/>
            <a:ext cx="4114800" cy="2743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3600" y="1828800"/>
            <a:ext cx="2438400" cy="17145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180" y="3886200"/>
            <a:ext cx="4114800" cy="2743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800" y="3886200"/>
            <a:ext cx="4114800" cy="2743200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5087620" y="1600200"/>
            <a:ext cx="1104900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Curved Connector 9"/>
          <p:cNvCxnSpPr>
            <a:stCxn id="5" idx="3"/>
            <a:endCxn id="6" idx="0"/>
          </p:cNvCxnSpPr>
          <p:nvPr/>
        </p:nvCxnSpPr>
        <p:spPr>
          <a:xfrm>
            <a:off x="10287000" y="1600200"/>
            <a:ext cx="685800" cy="228600"/>
          </a:xfrm>
          <a:prstGeom prst="curvedConnector2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Curved Connector 10"/>
          <p:cNvCxnSpPr/>
          <p:nvPr/>
        </p:nvCxnSpPr>
        <p:spPr>
          <a:xfrm rot="10800000" flipV="1">
            <a:off x="3009900" y="2686050"/>
            <a:ext cx="6764020" cy="1200150"/>
          </a:xfrm>
          <a:prstGeom prst="curvedConnector2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7" idx="3"/>
            <a:endCxn id="8" idx="1"/>
          </p:cNvCxnSpPr>
          <p:nvPr/>
        </p:nvCxnSpPr>
        <p:spPr>
          <a:xfrm>
            <a:off x="5046980" y="5257800"/>
            <a:ext cx="173482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172710" y="892079"/>
            <a:ext cx="914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Select region</a:t>
            </a:r>
          </a:p>
          <a:p>
            <a:endParaRPr lang="en-US" dirty="0"/>
          </a:p>
          <a:p>
            <a:r>
              <a:rPr lang="en-US" dirty="0" smtClean="0"/>
              <a:t>create into mask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614660" y="681335"/>
            <a:ext cx="11811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Calculate </a:t>
            </a:r>
          </a:p>
          <a:p>
            <a:r>
              <a:rPr lang="en-US" dirty="0" smtClean="0"/>
              <a:t>region histogram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962400" y="3332204"/>
            <a:ext cx="1369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Back project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10972800" y="4934634"/>
            <a:ext cx="1219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Distance</a:t>
            </a:r>
          </a:p>
          <a:p>
            <a:r>
              <a:rPr lang="en-US" dirty="0" smtClean="0"/>
              <a:t>mapping</a:t>
            </a:r>
          </a:p>
        </p:txBody>
      </p:sp>
    </p:spTree>
    <p:extLst>
      <p:ext uri="{BB962C8B-B14F-4D97-AF65-F5344CB8AC3E}">
        <p14:creationId xmlns:p14="http://schemas.microsoft.com/office/powerpoint/2010/main" val="4064328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657600" cy="2743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14800"/>
            <a:ext cx="3657600" cy="2743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4114800"/>
            <a:ext cx="3657600" cy="2743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4114800"/>
            <a:ext cx="3657600" cy="2743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0"/>
            <a:ext cx="3657600" cy="27432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0"/>
            <a:ext cx="3657600" cy="2743200"/>
          </a:xfrm>
          <a:prstGeom prst="rect">
            <a:avLst/>
          </a:prstGeom>
        </p:spPr>
      </p:pic>
      <p:cxnSp>
        <p:nvCxnSpPr>
          <p:cNvPr id="11" name="Straight Arrow Connector 10"/>
          <p:cNvCxnSpPr>
            <a:stCxn id="4" idx="3"/>
            <a:endCxn id="9" idx="1"/>
          </p:cNvCxnSpPr>
          <p:nvPr/>
        </p:nvCxnSpPr>
        <p:spPr>
          <a:xfrm>
            <a:off x="3657600" y="1371600"/>
            <a:ext cx="6096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9" idx="3"/>
            <a:endCxn id="8" idx="1"/>
          </p:cNvCxnSpPr>
          <p:nvPr/>
        </p:nvCxnSpPr>
        <p:spPr>
          <a:xfrm>
            <a:off x="7924800" y="1371600"/>
            <a:ext cx="6096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8" idx="2"/>
            <a:endCxn id="6" idx="0"/>
          </p:cNvCxnSpPr>
          <p:nvPr/>
        </p:nvCxnSpPr>
        <p:spPr>
          <a:xfrm rot="5400000">
            <a:off x="7543800" y="1295400"/>
            <a:ext cx="1371600" cy="4267200"/>
          </a:xfrm>
          <a:prstGeom prst="bentConnector3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Elbow Connector 36"/>
          <p:cNvCxnSpPr>
            <a:stCxn id="8" idx="2"/>
            <a:endCxn id="5" idx="0"/>
          </p:cNvCxnSpPr>
          <p:nvPr/>
        </p:nvCxnSpPr>
        <p:spPr>
          <a:xfrm rot="5400000">
            <a:off x="5410200" y="-838200"/>
            <a:ext cx="1371600" cy="8534400"/>
          </a:xfrm>
          <a:prstGeom prst="bentConnector3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8" idx="2"/>
            <a:endCxn id="7" idx="0"/>
          </p:cNvCxnSpPr>
          <p:nvPr/>
        </p:nvCxnSpPr>
        <p:spPr>
          <a:xfrm>
            <a:off x="10363200" y="2743200"/>
            <a:ext cx="0" cy="13716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79570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657600" cy="2743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14800"/>
            <a:ext cx="3657600" cy="2743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4114800"/>
            <a:ext cx="3657600" cy="2743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4114800"/>
            <a:ext cx="3657600" cy="2743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0"/>
            <a:ext cx="3657600" cy="27432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0"/>
            <a:ext cx="3657600" cy="2743200"/>
          </a:xfrm>
          <a:prstGeom prst="rect">
            <a:avLst/>
          </a:prstGeom>
        </p:spPr>
      </p:pic>
      <p:cxnSp>
        <p:nvCxnSpPr>
          <p:cNvPr id="10" name="Straight Arrow Connector 9"/>
          <p:cNvCxnSpPr>
            <a:stCxn id="4" idx="3"/>
            <a:endCxn id="9" idx="1"/>
          </p:cNvCxnSpPr>
          <p:nvPr/>
        </p:nvCxnSpPr>
        <p:spPr>
          <a:xfrm>
            <a:off x="3657600" y="1371600"/>
            <a:ext cx="6096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9" idx="3"/>
            <a:endCxn id="8" idx="1"/>
          </p:cNvCxnSpPr>
          <p:nvPr/>
        </p:nvCxnSpPr>
        <p:spPr>
          <a:xfrm>
            <a:off x="7924800" y="1371600"/>
            <a:ext cx="6096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Elbow Connector 11"/>
          <p:cNvCxnSpPr>
            <a:stCxn id="8" idx="2"/>
            <a:endCxn id="6" idx="0"/>
          </p:cNvCxnSpPr>
          <p:nvPr/>
        </p:nvCxnSpPr>
        <p:spPr>
          <a:xfrm rot="5400000">
            <a:off x="7543800" y="1295400"/>
            <a:ext cx="1371600" cy="4267200"/>
          </a:xfrm>
          <a:prstGeom prst="bentConnector3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Elbow Connector 12"/>
          <p:cNvCxnSpPr>
            <a:stCxn id="8" idx="2"/>
            <a:endCxn id="5" idx="0"/>
          </p:cNvCxnSpPr>
          <p:nvPr/>
        </p:nvCxnSpPr>
        <p:spPr>
          <a:xfrm rot="5400000">
            <a:off x="5410200" y="-838200"/>
            <a:ext cx="1371600" cy="8534400"/>
          </a:xfrm>
          <a:prstGeom prst="bentConnector3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8" idx="2"/>
            <a:endCxn id="7" idx="0"/>
          </p:cNvCxnSpPr>
          <p:nvPr/>
        </p:nvCxnSpPr>
        <p:spPr>
          <a:xfrm>
            <a:off x="10363200" y="2743200"/>
            <a:ext cx="0" cy="13716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67658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11085" y="263951"/>
            <a:ext cx="25615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Speed Tracking Demo</a:t>
            </a:r>
            <a:endParaRPr lang="en-US" sz="2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18069" y="846114"/>
            <a:ext cx="6452475" cy="5083839"/>
            <a:chOff x="318069" y="846114"/>
            <a:chExt cx="6452475" cy="5083839"/>
          </a:xfrm>
        </p:grpSpPr>
        <p:sp>
          <p:nvSpPr>
            <p:cNvPr id="4" name="TextBox 3"/>
            <p:cNvSpPr txBox="1"/>
            <p:nvPr/>
          </p:nvSpPr>
          <p:spPr>
            <a:xfrm>
              <a:off x="318069" y="1881219"/>
              <a:ext cx="166566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a:t>load pickled ROI / Dash Data</a:t>
              </a:r>
              <a:endParaRPr lang="en-US" sz="10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014626" y="1330127"/>
              <a:ext cx="858058" cy="48198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c</a:t>
              </a:r>
              <a:r>
                <a:rPr lang="en-US" sz="1000" dirty="0" smtClean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reate perspective matrix</a:t>
              </a:r>
              <a:endParaRPr lang="en-US" sz="10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grpSp>
          <p:nvGrpSpPr>
            <p:cNvPr id="19" name="Group 18"/>
            <p:cNvGrpSpPr/>
            <p:nvPr/>
          </p:nvGrpSpPr>
          <p:grpSpPr>
            <a:xfrm>
              <a:off x="4380912" y="846114"/>
              <a:ext cx="1115568" cy="968026"/>
              <a:chOff x="4754880" y="1142113"/>
              <a:chExt cx="1115568" cy="968026"/>
            </a:xfrm>
          </p:grpSpPr>
          <p:grpSp>
            <p:nvGrpSpPr>
              <p:cNvPr id="17" name="Group 16"/>
              <p:cNvGrpSpPr/>
              <p:nvPr/>
            </p:nvGrpSpPr>
            <p:grpSpPr>
              <a:xfrm>
                <a:off x="4754880" y="1142113"/>
                <a:ext cx="1115568" cy="968026"/>
                <a:chOff x="5004816" y="1025366"/>
                <a:chExt cx="847344" cy="1001965"/>
              </a:xfrm>
            </p:grpSpPr>
            <p:sp>
              <p:nvSpPr>
                <p:cNvPr id="15" name="Curved Down Arrow 14"/>
                <p:cNvSpPr/>
                <p:nvPr/>
              </p:nvSpPr>
              <p:spPr>
                <a:xfrm>
                  <a:off x="5053584" y="1025366"/>
                  <a:ext cx="798576" cy="480346"/>
                </a:xfrm>
                <a:prstGeom prst="curvedDownArrow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  <p:sp>
              <p:nvSpPr>
                <p:cNvPr id="16" name="Curved Down Arrow 15"/>
                <p:cNvSpPr/>
                <p:nvPr/>
              </p:nvSpPr>
              <p:spPr>
                <a:xfrm rot="10800000">
                  <a:off x="5004816" y="1546985"/>
                  <a:ext cx="798576" cy="480346"/>
                </a:xfrm>
                <a:prstGeom prst="curvedDownArrow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p:grpSp>
          <p:sp>
            <p:nvSpPr>
              <p:cNvPr id="18" name="TextBox 17"/>
              <p:cNvSpPr txBox="1"/>
              <p:nvPr/>
            </p:nvSpPr>
            <p:spPr>
              <a:xfrm>
                <a:off x="4835208" y="1292119"/>
                <a:ext cx="960519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0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if </a:t>
                </a:r>
                <a:r>
                  <a:rPr lang="en-US" sz="1000" b="1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R</a:t>
                </a:r>
                <a:r>
                  <a:rPr lang="en-US" sz="10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pressed, </a:t>
                </a:r>
              </a:p>
              <a:p>
                <a:pPr algn="ctr"/>
                <a:r>
                  <a:rPr lang="en-US" sz="10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enter ROI /</a:t>
                </a:r>
              </a:p>
              <a:p>
                <a:pPr algn="ctr"/>
                <a:r>
                  <a:rPr lang="en-US" sz="10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dash selection</a:t>
                </a:r>
              </a:p>
              <a:p>
                <a:pPr algn="ctr"/>
                <a:r>
                  <a:rPr lang="en-US" sz="10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interface</a:t>
                </a:r>
                <a:endParaRPr lang="en-US" sz="1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p:grpSp>
        <p:sp>
          <p:nvSpPr>
            <p:cNvPr id="22" name="Rectangle 21"/>
            <p:cNvSpPr/>
            <p:nvPr/>
          </p:nvSpPr>
          <p:spPr>
            <a:xfrm>
              <a:off x="3147276" y="3538419"/>
              <a:ext cx="858058" cy="481983"/>
            </a:xfrm>
            <a:prstGeom prst="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display </a:t>
              </a:r>
              <a:r>
                <a:rPr lang="en-US" sz="1100" dirty="0" err="1" smtClean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rect</a:t>
              </a:r>
              <a:r>
                <a:rPr lang="en-US" sz="1100" dirty="0" smtClean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 space vectors</a:t>
              </a:r>
              <a:endParaRPr lang="en-US" sz="11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3" name="Pentagon 2"/>
            <p:cNvSpPr/>
            <p:nvPr/>
          </p:nvSpPr>
          <p:spPr>
            <a:xfrm>
              <a:off x="597316" y="1330127"/>
              <a:ext cx="1095802" cy="481983"/>
            </a:xfrm>
            <a:prstGeom prst="homePlat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p</a:t>
              </a:r>
              <a:r>
                <a:rPr lang="en-US" sz="1100" dirty="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a:t>arse arguments</a:t>
              </a:r>
              <a:endParaRPr lang="en-US" sz="11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3100361" y="1319673"/>
              <a:ext cx="858058" cy="48198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 smtClean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get transformed dashes</a:t>
              </a:r>
              <a:endParaRPr lang="en-US" sz="9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2014626" y="2035948"/>
              <a:ext cx="858058" cy="48198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make contour from ROI</a:t>
              </a:r>
              <a:endParaRPr lang="en-US" sz="10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4279927" y="2040339"/>
              <a:ext cx="858058" cy="48198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convert color to grayscale</a:t>
              </a:r>
              <a:endParaRPr lang="en-US" sz="10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3100361" y="2040340"/>
              <a:ext cx="858058" cy="48198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warp the whole perspective</a:t>
              </a:r>
              <a:endParaRPr lang="en-US" sz="10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5377608" y="2040338"/>
              <a:ext cx="858058" cy="48198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apply Farneback optical flow</a:t>
              </a:r>
              <a:endParaRPr lang="en-US" sz="10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2014626" y="2799395"/>
              <a:ext cx="858058" cy="48198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convert flow vectors to polar</a:t>
              </a:r>
              <a:endParaRPr lang="en-US" sz="10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4279927" y="2799395"/>
              <a:ext cx="858058" cy="48198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only </a:t>
              </a:r>
              <a:r>
                <a:rPr lang="en-US" sz="1000" dirty="0" smtClean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keep vectors in ROI</a:t>
              </a:r>
              <a:endParaRPr lang="en-US" sz="10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2014626" y="3534029"/>
              <a:ext cx="858058" cy="48198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p transform on vector endpoints</a:t>
              </a: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3147276" y="2799395"/>
              <a:ext cx="858058" cy="48198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filter out low-mag noise</a:t>
              </a: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5370842" y="2799394"/>
              <a:ext cx="858058" cy="481983"/>
            </a:xfrm>
            <a:prstGeom prst="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display flow vectors</a:t>
              </a:r>
              <a:endParaRPr lang="en-US" sz="10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4279927" y="3534028"/>
              <a:ext cx="858058" cy="48198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convert </a:t>
              </a:r>
              <a:r>
                <a:rPr lang="en-US" sz="1000" dirty="0" err="1" smtClean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rect</a:t>
              </a:r>
              <a:r>
                <a:rPr lang="en-US" sz="1000" dirty="0" smtClean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 vectors to polar</a:t>
              </a: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5370842" y="3534028"/>
              <a:ext cx="858058" cy="48198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find average magnitude of </a:t>
              </a:r>
              <a:r>
                <a:rPr lang="en-US" sz="1000" dirty="0" err="1" smtClean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rect</a:t>
              </a:r>
              <a:r>
                <a:rPr lang="en-US" sz="1000" dirty="0" smtClean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 </a:t>
              </a:r>
              <a:r>
                <a:rPr lang="en-US" sz="1000" dirty="0" err="1" smtClean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vecs</a:t>
              </a:r>
              <a:endParaRPr lang="en-US" sz="1000" dirty="0" smtClean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2014626" y="4268663"/>
              <a:ext cx="858058" cy="48198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 smtClean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convert </a:t>
              </a:r>
              <a:r>
                <a:rPr lang="en-US" sz="900" dirty="0" err="1" smtClean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rect</a:t>
              </a:r>
              <a:r>
                <a:rPr lang="en-US" sz="900" dirty="0" smtClean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 </a:t>
              </a:r>
              <a:r>
                <a:rPr lang="en-US" sz="900" dirty="0" err="1" smtClean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vec</a:t>
              </a:r>
              <a:r>
                <a:rPr lang="en-US" sz="900" dirty="0" smtClean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 pixel </a:t>
              </a:r>
              <a:r>
                <a:rPr lang="en-US" sz="900" dirty="0" err="1" smtClean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disp</a:t>
              </a:r>
              <a:r>
                <a:rPr lang="en-US" sz="900" dirty="0" smtClean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 to real speed</a:t>
              </a:r>
            </a:p>
          </p:txBody>
        </p:sp>
        <p:grpSp>
          <p:nvGrpSpPr>
            <p:cNvPr id="36" name="Group 35"/>
            <p:cNvGrpSpPr/>
            <p:nvPr/>
          </p:nvGrpSpPr>
          <p:grpSpPr>
            <a:xfrm>
              <a:off x="5654976" y="846114"/>
              <a:ext cx="1115568" cy="968026"/>
              <a:chOff x="4754880" y="1142113"/>
              <a:chExt cx="1115568" cy="968026"/>
            </a:xfrm>
          </p:grpSpPr>
          <p:grpSp>
            <p:nvGrpSpPr>
              <p:cNvPr id="37" name="Group 36"/>
              <p:cNvGrpSpPr/>
              <p:nvPr/>
            </p:nvGrpSpPr>
            <p:grpSpPr>
              <a:xfrm>
                <a:off x="4754880" y="1142113"/>
                <a:ext cx="1115568" cy="968026"/>
                <a:chOff x="5004816" y="1025366"/>
                <a:chExt cx="847344" cy="1001965"/>
              </a:xfrm>
            </p:grpSpPr>
            <p:sp>
              <p:nvSpPr>
                <p:cNvPr id="39" name="Curved Down Arrow 38"/>
                <p:cNvSpPr/>
                <p:nvPr/>
              </p:nvSpPr>
              <p:spPr>
                <a:xfrm>
                  <a:off x="5053584" y="1025366"/>
                  <a:ext cx="798576" cy="480346"/>
                </a:xfrm>
                <a:prstGeom prst="curvedDownArrow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  <p:sp>
              <p:nvSpPr>
                <p:cNvPr id="40" name="Curved Down Arrow 39"/>
                <p:cNvSpPr/>
                <p:nvPr/>
              </p:nvSpPr>
              <p:spPr>
                <a:xfrm rot="10800000">
                  <a:off x="5004816" y="1546985"/>
                  <a:ext cx="798576" cy="480346"/>
                </a:xfrm>
                <a:prstGeom prst="curvedDownArrow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p:grpSp>
          <p:sp>
            <p:nvSpPr>
              <p:cNvPr id="38" name="TextBox 37"/>
              <p:cNvSpPr txBox="1"/>
              <p:nvPr/>
            </p:nvSpPr>
            <p:spPr>
              <a:xfrm>
                <a:off x="4763534" y="1338673"/>
                <a:ext cx="1072946" cy="553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if </a:t>
                </a:r>
                <a:r>
                  <a:rPr lang="en-US" sz="1000" b="1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S</a:t>
                </a:r>
                <a:r>
                  <a:rPr lang="en-US" sz="10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pressed, </a:t>
                </a:r>
              </a:p>
              <a:p>
                <a:pPr algn="ctr"/>
                <a:r>
                  <a:rPr lang="en-US" sz="10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enter name of pickle file</a:t>
                </a:r>
                <a:endParaRPr lang="en-US" sz="1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p:grpSp>
        <p:grpSp>
          <p:nvGrpSpPr>
            <p:cNvPr id="49" name="Group 48"/>
            <p:cNvGrpSpPr/>
            <p:nvPr/>
          </p:nvGrpSpPr>
          <p:grpSpPr>
            <a:xfrm>
              <a:off x="3147276" y="4268661"/>
              <a:ext cx="1885336" cy="1661292"/>
              <a:chOff x="3958419" y="4288404"/>
              <a:chExt cx="1885336" cy="1661292"/>
            </a:xfrm>
          </p:grpSpPr>
          <p:sp>
            <p:nvSpPr>
              <p:cNvPr id="42" name="Flowchart: Merge 41"/>
              <p:cNvSpPr/>
              <p:nvPr/>
            </p:nvSpPr>
            <p:spPr>
              <a:xfrm>
                <a:off x="4223240" y="4288404"/>
                <a:ext cx="1355695" cy="728198"/>
              </a:xfrm>
              <a:prstGeom prst="flowChartMerg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 smtClean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:r>
                  <a:rPr lang="en-US" sz="1000" dirty="0" smtClean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check </a:t>
                </a:r>
                <a:r>
                  <a:rPr lang="en-US" sz="10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if </a:t>
                </a:r>
                <a:r>
                  <a:rPr lang="en-US" sz="1000" dirty="0" smtClean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speeding</a:t>
                </a:r>
                <a:endParaRPr lang="en-US" sz="10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  <p:sp>
            <p:nvSpPr>
              <p:cNvPr id="43" name="Oval 42"/>
              <p:cNvSpPr/>
              <p:nvPr/>
            </p:nvSpPr>
            <p:spPr>
              <a:xfrm>
                <a:off x="3958419" y="5126736"/>
                <a:ext cx="822960" cy="822960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Send MQTT trigger</a:t>
                </a:r>
                <a:endParaRPr lang="en-US" sz="1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  <p:sp>
            <p:nvSpPr>
              <p:cNvPr id="44" name="Oval 43"/>
              <p:cNvSpPr/>
              <p:nvPr/>
            </p:nvSpPr>
            <p:spPr>
              <a:xfrm>
                <a:off x="5020795" y="5126736"/>
                <a:ext cx="822960" cy="822960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Record video for N frames</a:t>
                </a:r>
                <a:endParaRPr lang="en-US" sz="1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  <p:cxnSp>
            <p:nvCxnSpPr>
              <p:cNvPr id="46" name="Straight Connector 45"/>
              <p:cNvCxnSpPr>
                <a:stCxn id="42" idx="2"/>
              </p:cNvCxnSpPr>
              <p:nvPr/>
            </p:nvCxnSpPr>
            <p:spPr>
              <a:xfrm flipH="1">
                <a:off x="4901087" y="5016602"/>
                <a:ext cx="1" cy="53340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8" name="Straight Arrow Connector 47"/>
              <p:cNvCxnSpPr>
                <a:stCxn id="43" idx="6"/>
                <a:endCxn id="44" idx="2"/>
              </p:cNvCxnSpPr>
              <p:nvPr/>
            </p:nvCxnSpPr>
            <p:spPr>
              <a:xfrm>
                <a:off x="4781379" y="5538216"/>
                <a:ext cx="239416" cy="0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53" name="Elbow Connector 52"/>
            <p:cNvCxnSpPr>
              <a:stCxn id="23" idx="3"/>
              <a:endCxn id="24" idx="0"/>
            </p:cNvCxnSpPr>
            <p:nvPr/>
          </p:nvCxnSpPr>
          <p:spPr>
            <a:xfrm flipH="1">
              <a:off x="2443655" y="1560665"/>
              <a:ext cx="1514764" cy="475283"/>
            </a:xfrm>
            <a:prstGeom prst="bentConnector4">
              <a:avLst>
                <a:gd name="adj1" fmla="val -15091"/>
                <a:gd name="adj2" fmla="val 75352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Elbow Connector 54"/>
            <p:cNvCxnSpPr>
              <a:stCxn id="27" idx="3"/>
              <a:endCxn id="28" idx="0"/>
            </p:cNvCxnSpPr>
            <p:nvPr/>
          </p:nvCxnSpPr>
          <p:spPr>
            <a:xfrm flipH="1">
              <a:off x="2443655" y="2281330"/>
              <a:ext cx="3792011" cy="518065"/>
            </a:xfrm>
            <a:prstGeom prst="bentConnector4">
              <a:avLst>
                <a:gd name="adj1" fmla="val -6028"/>
                <a:gd name="adj2" fmla="val 73259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Elbow Connector 56"/>
            <p:cNvCxnSpPr>
              <a:stCxn id="32" idx="3"/>
              <a:endCxn id="30" idx="0"/>
            </p:cNvCxnSpPr>
            <p:nvPr/>
          </p:nvCxnSpPr>
          <p:spPr>
            <a:xfrm flipH="1">
              <a:off x="2443655" y="3040386"/>
              <a:ext cx="3785245" cy="493643"/>
            </a:xfrm>
            <a:prstGeom prst="bentConnector4">
              <a:avLst>
                <a:gd name="adj1" fmla="val -6039"/>
                <a:gd name="adj2" fmla="val 74409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Elbow Connector 58"/>
            <p:cNvCxnSpPr>
              <a:stCxn id="34" idx="3"/>
              <a:endCxn id="35" idx="0"/>
            </p:cNvCxnSpPr>
            <p:nvPr/>
          </p:nvCxnSpPr>
          <p:spPr>
            <a:xfrm flipH="1">
              <a:off x="2443655" y="3775020"/>
              <a:ext cx="3785245" cy="493643"/>
            </a:xfrm>
            <a:prstGeom prst="bentConnector4">
              <a:avLst>
                <a:gd name="adj1" fmla="val -6039"/>
                <a:gd name="adj2" fmla="val 74409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>
              <a:stCxn id="3" idx="3"/>
              <a:endCxn id="12" idx="1"/>
            </p:cNvCxnSpPr>
            <p:nvPr/>
          </p:nvCxnSpPr>
          <p:spPr>
            <a:xfrm>
              <a:off x="1693118" y="1571119"/>
              <a:ext cx="3215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5" name="Straight Arrow Connector 64"/>
            <p:cNvCxnSpPr>
              <a:stCxn id="4" idx="0"/>
            </p:cNvCxnSpPr>
            <p:nvPr/>
          </p:nvCxnSpPr>
          <p:spPr>
            <a:xfrm flipH="1" flipV="1">
              <a:off x="1145217" y="1801656"/>
              <a:ext cx="5685" cy="7956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7" name="Straight Arrow Connector 66"/>
            <p:cNvCxnSpPr>
              <a:stCxn id="24" idx="3"/>
              <a:endCxn id="26" idx="1"/>
            </p:cNvCxnSpPr>
            <p:nvPr/>
          </p:nvCxnSpPr>
          <p:spPr>
            <a:xfrm>
              <a:off x="2872684" y="2276940"/>
              <a:ext cx="227677" cy="439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9" name="Straight Arrow Connector 68"/>
            <p:cNvCxnSpPr>
              <a:stCxn id="26" idx="3"/>
              <a:endCxn id="25" idx="1"/>
            </p:cNvCxnSpPr>
            <p:nvPr/>
          </p:nvCxnSpPr>
          <p:spPr>
            <a:xfrm flipV="1">
              <a:off x="3958419" y="2281331"/>
              <a:ext cx="321508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1" name="Straight Arrow Connector 70"/>
            <p:cNvCxnSpPr>
              <a:stCxn id="25" idx="3"/>
              <a:endCxn id="27" idx="1"/>
            </p:cNvCxnSpPr>
            <p:nvPr/>
          </p:nvCxnSpPr>
          <p:spPr>
            <a:xfrm flipV="1">
              <a:off x="5137985" y="2281330"/>
              <a:ext cx="239623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Straight Arrow Connector 72"/>
            <p:cNvCxnSpPr>
              <a:stCxn id="28" idx="3"/>
              <a:endCxn id="31" idx="1"/>
            </p:cNvCxnSpPr>
            <p:nvPr/>
          </p:nvCxnSpPr>
          <p:spPr>
            <a:xfrm>
              <a:off x="2872684" y="3040387"/>
              <a:ext cx="27459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5" name="Straight Arrow Connector 74"/>
            <p:cNvCxnSpPr>
              <a:stCxn id="31" idx="3"/>
              <a:endCxn id="29" idx="1"/>
            </p:cNvCxnSpPr>
            <p:nvPr/>
          </p:nvCxnSpPr>
          <p:spPr>
            <a:xfrm>
              <a:off x="4005334" y="3040387"/>
              <a:ext cx="27459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Straight Arrow Connector 76"/>
            <p:cNvCxnSpPr>
              <a:stCxn id="29" idx="3"/>
              <a:endCxn id="32" idx="1"/>
            </p:cNvCxnSpPr>
            <p:nvPr/>
          </p:nvCxnSpPr>
          <p:spPr>
            <a:xfrm flipV="1">
              <a:off x="5137985" y="3040386"/>
              <a:ext cx="232857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9" name="Straight Arrow Connector 78"/>
            <p:cNvCxnSpPr>
              <a:stCxn id="30" idx="3"/>
              <a:endCxn id="22" idx="1"/>
            </p:cNvCxnSpPr>
            <p:nvPr/>
          </p:nvCxnSpPr>
          <p:spPr>
            <a:xfrm>
              <a:off x="2872684" y="3775021"/>
              <a:ext cx="274592" cy="439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1" name="Straight Arrow Connector 80"/>
            <p:cNvCxnSpPr>
              <a:stCxn id="22" idx="3"/>
              <a:endCxn id="33" idx="1"/>
            </p:cNvCxnSpPr>
            <p:nvPr/>
          </p:nvCxnSpPr>
          <p:spPr>
            <a:xfrm flipV="1">
              <a:off x="4005334" y="3775020"/>
              <a:ext cx="274593" cy="439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3" name="Straight Arrow Connector 82"/>
            <p:cNvCxnSpPr>
              <a:stCxn id="33" idx="3"/>
              <a:endCxn id="34" idx="1"/>
            </p:cNvCxnSpPr>
            <p:nvPr/>
          </p:nvCxnSpPr>
          <p:spPr>
            <a:xfrm>
              <a:off x="5137985" y="3775020"/>
              <a:ext cx="23285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5" name="Straight Arrow Connector 84"/>
            <p:cNvCxnSpPr>
              <a:stCxn id="35" idx="3"/>
            </p:cNvCxnSpPr>
            <p:nvPr/>
          </p:nvCxnSpPr>
          <p:spPr>
            <a:xfrm flipV="1">
              <a:off x="2872684" y="4509654"/>
              <a:ext cx="784916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Straight Arrow Connector 53"/>
            <p:cNvCxnSpPr/>
            <p:nvPr/>
          </p:nvCxnSpPr>
          <p:spPr>
            <a:xfrm>
              <a:off x="2872032" y="1579905"/>
              <a:ext cx="227677" cy="439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045751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3310128" y="1310640"/>
                <a:ext cx="5358384" cy="97424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𝑘𝑒𝑟𝑛𝑒𝑙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𝑘𝑒𝑟𝑛𝑒𝑙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𝑘𝑒𝑟𝑛𝑒𝑙</m:t>
                              </m:r>
                            </m:sub>
                          </m:sSub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0128" y="1310640"/>
                <a:ext cx="5358384" cy="974241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/>
          <p:cNvGrpSpPr/>
          <p:nvPr/>
        </p:nvGrpSpPr>
        <p:grpSpPr>
          <a:xfrm>
            <a:off x="2486215" y="2855238"/>
            <a:ext cx="6657785" cy="3225521"/>
            <a:chOff x="2486215" y="2855238"/>
            <a:chExt cx="6657785" cy="3225521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86215" y="3224570"/>
              <a:ext cx="6657785" cy="2856189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/>
                <p:cNvSpPr txBox="1"/>
                <p:nvPr/>
              </p:nvSpPr>
              <p:spPr>
                <a:xfrm>
                  <a:off x="2682984" y="3541854"/>
                  <a:ext cx="91332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𝑘𝑒𝑟𝑛𝑒𝑙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" name="TextBox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82984" y="3541854"/>
                  <a:ext cx="913327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/>
                <p:cNvSpPr txBox="1"/>
                <p:nvPr/>
              </p:nvSpPr>
              <p:spPr>
                <a:xfrm>
                  <a:off x="5095870" y="2855238"/>
                  <a:ext cx="91428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𝑓𝑟𝑎𝑚𝑒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" name="TextBox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95870" y="2855238"/>
                  <a:ext cx="914289" cy="369332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/>
                <p:cNvSpPr txBox="1"/>
                <p:nvPr/>
              </p:nvSpPr>
              <p:spPr>
                <a:xfrm>
                  <a:off x="7268488" y="2855238"/>
                  <a:ext cx="180485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𝑘𝑒𝑟𝑛𝑒𝑙</m:t>
                        </m:r>
                        <m:r>
                          <a:rPr lang="en-US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𝑓𝑟𝑎𝑚𝑒</m:t>
                        </m:r>
                      </m:oMath>
                    </m:oMathPara>
                  </a14:m>
                  <a:endParaRPr lang="en-US" i="1" dirty="0"/>
                </a:p>
              </p:txBody>
            </p:sp>
          </mc:Choice>
          <mc:Fallback xmlns="">
            <p:sp>
              <p:nvSpPr>
                <p:cNvPr id="10" name="TextBox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68488" y="2855238"/>
                  <a:ext cx="1804853" cy="369332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7780018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-2580640" y="2659633"/>
                <a:ext cx="5358384" cy="100610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𝑘𝑒𝑟𝑛𝑒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580640" y="2659633"/>
                <a:ext cx="5358384" cy="1006109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-2397760" y="3775201"/>
                <a:ext cx="5358384" cy="100610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𝑘𝑒𝑟𝑛𝑒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397760" y="3775201"/>
                <a:ext cx="5358384" cy="100610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341120" y="3908924"/>
                <a:ext cx="535838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𝑘𝑒𝑟𝑛𝑒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1120" y="3908924"/>
                <a:ext cx="5358384" cy="369332"/>
              </a:xfrm>
              <a:prstGeom prst="rect">
                <a:avLst/>
              </a:prstGeom>
              <a:blipFill rotWithShape="0">
                <a:blip r:embed="rId4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572768" y="4992624"/>
                <a:ext cx="5358384" cy="100610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𝑘𝑒𝑟𝑛𝑒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2768" y="4992624"/>
                <a:ext cx="5358384" cy="1006109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-2948432" y="5706992"/>
                <a:ext cx="5358384" cy="100610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𝑘𝑒𝑟𝑛𝑒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𝑙𝑎𝑝𝑙𝑎𝑐𝑖𝑎𝑛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−4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948432" y="5706992"/>
                <a:ext cx="5358384" cy="1006109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-1106424" y="-203944"/>
                <a:ext cx="5358384" cy="100610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𝑘𝑒𝑟𝑛𝑒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106424" y="-203944"/>
                <a:ext cx="5358384" cy="1006109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-923544" y="911624"/>
                <a:ext cx="5358384" cy="97424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𝑘𝑒𝑟𝑛𝑒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923544" y="911624"/>
                <a:ext cx="5358384" cy="974241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7630160" y="1197185"/>
                <a:ext cx="3123184" cy="100610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0160" y="1197185"/>
                <a:ext cx="3123184" cy="1006109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7874000" y="2469944"/>
                <a:ext cx="3123184" cy="100610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y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4000" y="2469944"/>
                <a:ext cx="3123184" cy="1006109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7630160" y="3742703"/>
                <a:ext cx="3123184" cy="100610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𝛻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−4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0160" y="3742703"/>
                <a:ext cx="3123184" cy="1006109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763630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3280" y="-323850"/>
            <a:ext cx="5775960" cy="4061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0903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21920" y="1283096"/>
            <a:ext cx="12070080" cy="4114800"/>
            <a:chOff x="121920" y="1283096"/>
            <a:chExt cx="12070080" cy="411480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59496" y="1283096"/>
              <a:ext cx="5532504" cy="411480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1920" y="1283096"/>
              <a:ext cx="6307718" cy="4114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016786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upload.wikimedia.org/wikipedia/commons/f/f1/HSV_con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3400423"/>
            <a:ext cx="2895600" cy="217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http://www.peterstone.name/Maplepgs/images/Colour_cub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2853446"/>
            <a:ext cx="3228975" cy="2924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http://i.stack.imgur.com/BJZch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4400" y="3539246"/>
            <a:ext cx="1950067" cy="195006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8839200" y="3231146"/>
            <a:ext cx="1066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intensity</a:t>
            </a:r>
            <a:endParaRPr lang="en-US" sz="1600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9677400" y="3400423"/>
            <a:ext cx="6096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16659586"/>
                  </p:ext>
                </p:extLst>
              </p:nvPr>
            </p:nvGraphicFramePr>
            <p:xfrm>
              <a:off x="990600" y="1634246"/>
              <a:ext cx="9448800" cy="1280160"/>
            </p:xfrm>
            <a:graphic>
              <a:graphicData uri="http://schemas.openxmlformats.org/drawingml/2006/table">
                <a:tbl>
                  <a:tblPr>
                    <a:tableStyleId>{793D81CF-94F2-401A-BA57-92F5A7B2D0C5}</a:tableStyleId>
                  </a:tblPr>
                  <a:tblGrid>
                    <a:gridCol w="3056140"/>
                    <a:gridCol w="4037470"/>
                    <a:gridCol w="2355190"/>
                  </a:tblGrid>
                  <a:tr h="533400">
                    <a:tc gridSpan="3"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en-US" sz="2400" i="1" smtClean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𝐵𝑙𝑢𝑒</m:t>
                                    </m:r>
                                    <m:r>
                                      <a:rPr lang="en-US" sz="240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r>
                                      <a:rPr lang="en-US" sz="240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𝑅𝑒𝑑</m:t>
                                    </m:r>
                                    <m:r>
                                      <a:rPr lang="en-US" sz="240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r>
                                      <a:rPr lang="en-US" sz="240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𝐺𝑟𝑒𝑒𝑛</m:t>
                                    </m:r>
                                  </m:e>
                                </m:d>
                                <m:r>
                                  <a:rPr lang="en-US" sz="240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↔</m:t>
                                </m:r>
                                <m:d>
                                  <m:dPr>
                                    <m:ctrlPr>
                                      <a:rPr lang="en-US" sz="2400" i="1" smtClean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𝐻𝑢𝑒</m:t>
                                    </m:r>
                                    <m:r>
                                      <a:rPr lang="en-US" sz="240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r>
                                      <a:rPr lang="en-US" sz="240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𝑆𝑎𝑡𝑢𝑟𝑎𝑡𝑖𝑜𝑛</m:t>
                                    </m:r>
                                    <m:r>
                                      <a:rPr lang="en-US" sz="240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r>
                                      <a:rPr lang="en-US" sz="240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𝑉𝑎𝑙𝑢𝑒</m:t>
                                    </m:r>
                                  </m:e>
                                </m:d>
                                <m:r>
                                  <a:rPr lang="en-US" sz="240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→(</m:t>
                                </m:r>
                                <m:r>
                                  <a:rPr lang="en-US" sz="240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𝐼𝑛𝑡𝑒𝑛𝑠𝑖𝑡𝑦</m:t>
                                </m:r>
                                <m:r>
                                  <a:rPr lang="en-US" sz="240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40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</a:endParaRPr>
                        </a:p>
                        <a:p>
                          <a:endParaRPr lang="en-US" sz="240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</a:tr>
                  <a:tr h="45469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</a:rPr>
                            <a:t>BGR</a:t>
                          </a:r>
                          <a:endParaRPr lang="en-US" sz="240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</a:rPr>
                            <a:t>HSV</a:t>
                          </a:r>
                          <a:endParaRPr lang="en-US" sz="240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</a:rPr>
                            <a:t>Grayscale</a:t>
                          </a:r>
                          <a:endParaRPr lang="en-US" sz="240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16659586"/>
                  </p:ext>
                </p:extLst>
              </p:nvPr>
            </p:nvGraphicFramePr>
            <p:xfrm>
              <a:off x="990600" y="1634246"/>
              <a:ext cx="9448800" cy="1280160"/>
            </p:xfrm>
            <a:graphic>
              <a:graphicData uri="http://schemas.openxmlformats.org/drawingml/2006/table">
                <a:tbl>
                  <a:tblPr>
                    <a:tableStyleId>{793D81CF-94F2-401A-BA57-92F5A7B2D0C5}</a:tableStyleId>
                  </a:tblPr>
                  <a:tblGrid>
                    <a:gridCol w="3056140"/>
                    <a:gridCol w="4037470"/>
                    <a:gridCol w="2355190"/>
                  </a:tblGrid>
                  <a:tr h="822960">
                    <a:tc grid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5"/>
                          <a:stretch>
                            <a:fillRect b="-71324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</a:rPr>
                            <a:t>BGR</a:t>
                          </a:r>
                          <a:endParaRPr lang="en-US" sz="240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</a:rPr>
                            <a:t>HSV</a:t>
                          </a:r>
                          <a:endParaRPr lang="en-US" sz="240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</a:rPr>
                            <a:t>Grayscale</a:t>
                          </a:r>
                          <a:endParaRPr lang="en-US" sz="240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395789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/>
          <p:cNvGrpSpPr/>
          <p:nvPr/>
        </p:nvGrpSpPr>
        <p:grpSpPr>
          <a:xfrm>
            <a:off x="124620" y="173620"/>
            <a:ext cx="12067380" cy="6684380"/>
            <a:chOff x="124620" y="173620"/>
            <a:chExt cx="12067380" cy="668438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20000" y="3457574"/>
              <a:ext cx="4572000" cy="3400425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620" y="3457575"/>
              <a:ext cx="4572000" cy="3400425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76391" y="173620"/>
              <a:ext cx="4572000" cy="2982516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620" y="173620"/>
              <a:ext cx="4572000" cy="2982516"/>
            </a:xfrm>
            <a:prstGeom prst="rect">
              <a:avLst/>
            </a:prstGeom>
          </p:spPr>
        </p:pic>
        <p:cxnSp>
          <p:nvCxnSpPr>
            <p:cNvPr id="7" name="Straight Arrow Connector 6"/>
            <p:cNvCxnSpPr>
              <a:stCxn id="5" idx="3"/>
              <a:endCxn id="4" idx="1"/>
            </p:cNvCxnSpPr>
            <p:nvPr/>
          </p:nvCxnSpPr>
          <p:spPr>
            <a:xfrm>
              <a:off x="4696620" y="1664878"/>
              <a:ext cx="2779771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>
              <a:stCxn id="3" idx="3"/>
              <a:endCxn id="2" idx="1"/>
            </p:cNvCxnSpPr>
            <p:nvPr/>
          </p:nvCxnSpPr>
          <p:spPr>
            <a:xfrm flipV="1">
              <a:off x="4696620" y="5157787"/>
              <a:ext cx="2923380" cy="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/>
                <p:cNvSpPr txBox="1"/>
                <p:nvPr/>
              </p:nvSpPr>
              <p:spPr>
                <a:xfrm>
                  <a:off x="5529173" y="4788454"/>
                  <a:ext cx="111466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𝑒𝑞𝑢𝑎𝑙𝑖𝑧𝑒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3" name="TextBox 3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29173" y="4788454"/>
                  <a:ext cx="1114664" cy="369332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024058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/>
        </p:nvGrpSpPr>
        <p:grpSpPr>
          <a:xfrm>
            <a:off x="0" y="91440"/>
            <a:ext cx="12226583" cy="6733958"/>
            <a:chOff x="0" y="91440"/>
            <a:chExt cx="12226583" cy="6733958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950720"/>
              <a:ext cx="4572000" cy="3048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4583" y="1950720"/>
              <a:ext cx="4572000" cy="3048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18831" y="91440"/>
              <a:ext cx="2788920" cy="185928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18831" y="4966118"/>
              <a:ext cx="2788920" cy="185928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18832" y="2591644"/>
              <a:ext cx="2788920" cy="185928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cxnSp>
          <p:nvCxnSpPr>
            <p:cNvPr id="8" name="Elbow Connector 7"/>
            <p:cNvCxnSpPr>
              <a:stCxn id="2" idx="0"/>
              <a:endCxn id="4" idx="1"/>
            </p:cNvCxnSpPr>
            <p:nvPr/>
          </p:nvCxnSpPr>
          <p:spPr>
            <a:xfrm rot="5400000" flipH="1" flipV="1">
              <a:off x="3037595" y="269485"/>
              <a:ext cx="929640" cy="2432831"/>
            </a:xfrm>
            <a:prstGeom prst="bentConnector2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Elbow Connector 9"/>
            <p:cNvCxnSpPr>
              <a:stCxn id="5" idx="3"/>
              <a:endCxn id="3" idx="2"/>
            </p:cNvCxnSpPr>
            <p:nvPr/>
          </p:nvCxnSpPr>
          <p:spPr>
            <a:xfrm flipV="1">
              <a:off x="7507751" y="4998720"/>
              <a:ext cx="2432832" cy="897038"/>
            </a:xfrm>
            <a:prstGeom prst="bentConnector2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>
              <a:stCxn id="4" idx="2"/>
              <a:endCxn id="6" idx="0"/>
            </p:cNvCxnSpPr>
            <p:nvPr/>
          </p:nvCxnSpPr>
          <p:spPr>
            <a:xfrm>
              <a:off x="6113291" y="1950720"/>
              <a:ext cx="1" cy="640924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>
              <a:stCxn id="6" idx="2"/>
              <a:endCxn id="5" idx="0"/>
            </p:cNvCxnSpPr>
            <p:nvPr/>
          </p:nvCxnSpPr>
          <p:spPr>
            <a:xfrm flipH="1">
              <a:off x="6113291" y="4450924"/>
              <a:ext cx="1" cy="515194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169447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3339652" y="297031"/>
            <a:ext cx="6122894" cy="6122894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16105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ord 3"/>
          <p:cNvSpPr/>
          <p:nvPr/>
        </p:nvSpPr>
        <p:spPr>
          <a:xfrm rot="5400000">
            <a:off x="1855135" y="1666754"/>
            <a:ext cx="8550506" cy="8550506"/>
          </a:xfrm>
          <a:prstGeom prst="chord">
            <a:avLst>
              <a:gd name="adj1" fmla="val 5435092"/>
              <a:gd name="adj2" fmla="val 16200000"/>
            </a:avLst>
          </a:prstGeom>
          <a:blipFill dpi="0" rotWithShape="0">
            <a:blip r:embed="rId2"/>
            <a:srcRect/>
            <a:stretch>
              <a:fillRect l="-3000" r="-3000" b="-1000"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/>
          <p:cNvCxnSpPr>
            <a:stCxn id="4" idx="2"/>
          </p:cNvCxnSpPr>
          <p:nvPr/>
        </p:nvCxnSpPr>
        <p:spPr>
          <a:xfrm flipH="1" flipV="1">
            <a:off x="6130388" y="1666754"/>
            <a:ext cx="111" cy="42534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stCxn id="4" idx="2"/>
          </p:cNvCxnSpPr>
          <p:nvPr/>
        </p:nvCxnSpPr>
        <p:spPr>
          <a:xfrm flipV="1">
            <a:off x="6130499" y="3574648"/>
            <a:ext cx="3546901" cy="23455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6130499" y="2203048"/>
            <a:ext cx="2038141" cy="37171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endCxn id="4" idx="2"/>
          </p:cNvCxnSpPr>
          <p:nvPr/>
        </p:nvCxnSpPr>
        <p:spPr>
          <a:xfrm>
            <a:off x="4092302" y="2224868"/>
            <a:ext cx="2038197" cy="36953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4" idx="2"/>
          </p:cNvCxnSpPr>
          <p:nvPr/>
        </p:nvCxnSpPr>
        <p:spPr>
          <a:xfrm flipH="1" flipV="1">
            <a:off x="2583543" y="3585559"/>
            <a:ext cx="3546956" cy="23346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9677400" y="3205316"/>
                <a:ext cx="58060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30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°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77400" y="3205316"/>
                <a:ext cx="580608" cy="36933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8168585" y="1833716"/>
                <a:ext cx="58060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6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°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8585" y="1833716"/>
                <a:ext cx="580608" cy="36933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5840084" y="1297422"/>
                <a:ext cx="58060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9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°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0084" y="1297422"/>
                <a:ext cx="580608" cy="36933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3511639" y="1855536"/>
                <a:ext cx="7088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20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°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1639" y="1855536"/>
                <a:ext cx="708848" cy="36933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2002934" y="3205316"/>
                <a:ext cx="7088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50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°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2934" y="3205316"/>
                <a:ext cx="708848" cy="369332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10417207" y="5735521"/>
                <a:ext cx="4523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°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17207" y="5735521"/>
                <a:ext cx="452368" cy="369332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1156069" y="5735521"/>
                <a:ext cx="7088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80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°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6069" y="5735521"/>
                <a:ext cx="708847" cy="369332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/>
          <p:cNvSpPr txBox="1"/>
          <p:nvPr/>
        </p:nvSpPr>
        <p:spPr>
          <a:xfrm>
            <a:off x="5138417" y="807198"/>
            <a:ext cx="1983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>
                <a:latin typeface="Cambria Math" panose="02040503050406030204" pitchFamily="18" charset="0"/>
                <a:ea typeface="Cambria Math" panose="02040503050406030204" pitchFamily="18" charset="0"/>
              </a:rPr>
              <a:t>OpenCV</a:t>
            </a:r>
            <a:r>
              <a:rPr lang="en-US" b="1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 HSV Hues</a:t>
            </a:r>
            <a:endParaRPr lang="en-US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77653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/>
          <p:cNvGrpSpPr/>
          <p:nvPr/>
        </p:nvGrpSpPr>
        <p:grpSpPr>
          <a:xfrm>
            <a:off x="-4296349" y="-3906669"/>
            <a:ext cx="18818357" cy="11094783"/>
            <a:chOff x="-4296349" y="-3906669"/>
            <a:chExt cx="18818357" cy="11094783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4296349" y="3164754"/>
              <a:ext cx="6037841" cy="402336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93909" y="3164754"/>
              <a:ext cx="6037841" cy="402336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68861" y="-3024554"/>
              <a:ext cx="6287936" cy="419002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4167" y="3164754"/>
              <a:ext cx="6037841" cy="4023360"/>
            </a:xfrm>
            <a:prstGeom prst="rect">
              <a:avLst/>
            </a:prstGeom>
          </p:spPr>
        </p:pic>
        <p:cxnSp>
          <p:nvCxnSpPr>
            <p:cNvPr id="22" name="Straight Connector 21"/>
            <p:cNvCxnSpPr>
              <a:stCxn id="6" idx="2"/>
            </p:cNvCxnSpPr>
            <p:nvPr/>
          </p:nvCxnSpPr>
          <p:spPr>
            <a:xfrm>
              <a:off x="5112829" y="1165466"/>
              <a:ext cx="0" cy="53531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>
              <a:endCxn id="5" idx="0"/>
            </p:cNvCxnSpPr>
            <p:nvPr/>
          </p:nvCxnSpPr>
          <p:spPr>
            <a:xfrm>
              <a:off x="5112829" y="1710690"/>
              <a:ext cx="1" cy="145406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Elbow Connector 32"/>
            <p:cNvCxnSpPr>
              <a:endCxn id="7" idx="0"/>
            </p:cNvCxnSpPr>
            <p:nvPr/>
          </p:nvCxnSpPr>
          <p:spPr>
            <a:xfrm>
              <a:off x="5112829" y="1700784"/>
              <a:ext cx="6390259" cy="1463970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Elbow Connector 35"/>
            <p:cNvCxnSpPr>
              <a:endCxn id="4" idx="0"/>
            </p:cNvCxnSpPr>
            <p:nvPr/>
          </p:nvCxnSpPr>
          <p:spPr>
            <a:xfrm rot="10800000" flipV="1">
              <a:off x="-1277427" y="1700784"/>
              <a:ext cx="6390257" cy="1463970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7" name="TextBox 36"/>
            <p:cNvSpPr txBox="1"/>
            <p:nvPr/>
          </p:nvSpPr>
          <p:spPr>
            <a:xfrm>
              <a:off x="-1277429" y="2432769"/>
              <a:ext cx="159094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i="1" dirty="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a:t>Average</a:t>
              </a:r>
              <a:endParaRPr lang="en-US" sz="3200" i="1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4315174" y="-3906669"/>
              <a:ext cx="159530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i="1" dirty="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a:t>Original</a:t>
              </a:r>
              <a:endParaRPr lang="en-US" sz="3200" i="1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5115009" y="2432768"/>
              <a:ext cx="175721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i="1" dirty="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a:t>Gaussian</a:t>
              </a:r>
              <a:endParaRPr lang="en-US" sz="3200" i="1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11516125" y="2432767"/>
              <a:ext cx="149111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i="1" dirty="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a:t>Median</a:t>
              </a:r>
              <a:endParaRPr lang="en-US" sz="3200" i="1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690692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-4296344" y="2432766"/>
            <a:ext cx="6037830" cy="4755348"/>
            <a:chOff x="-4296344" y="2432766"/>
            <a:chExt cx="6037830" cy="4755348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4296344" y="3164754"/>
              <a:ext cx="6037830" cy="4023360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-2072903" y="2432766"/>
              <a:ext cx="159094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i="1" dirty="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a:t>Average</a:t>
              </a:r>
              <a:endParaRPr lang="en-US" sz="3200" i="1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1968861" y="-3756542"/>
            <a:ext cx="6287936" cy="4922008"/>
            <a:chOff x="1968861" y="-3756542"/>
            <a:chExt cx="6287936" cy="492200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68861" y="-3024554"/>
              <a:ext cx="6287936" cy="4190020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4396125" y="-3756542"/>
              <a:ext cx="159530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i="1" dirty="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a:t>Original</a:t>
              </a:r>
              <a:endParaRPr lang="en-US" sz="3200" i="1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2093914" y="2432766"/>
            <a:ext cx="6037830" cy="4755348"/>
            <a:chOff x="2093914" y="2432766"/>
            <a:chExt cx="6037830" cy="4755348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93914" y="3164754"/>
              <a:ext cx="6037830" cy="4023360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4234222" y="2432766"/>
              <a:ext cx="175721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i="1" dirty="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a:t>Gaussian</a:t>
              </a:r>
              <a:endParaRPr lang="en-US" sz="3200" i="1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8484172" y="2427132"/>
            <a:ext cx="6037830" cy="4760982"/>
            <a:chOff x="8484172" y="2427132"/>
            <a:chExt cx="6037830" cy="4760982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4172" y="3164754"/>
              <a:ext cx="6037830" cy="4023360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10757530" y="2427132"/>
              <a:ext cx="149111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i="1" dirty="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a:t>Median</a:t>
              </a:r>
              <a:endParaRPr lang="en-US" sz="3200" i="1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591891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31804" y="1582616"/>
            <a:ext cx="7095506" cy="4572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5046" y="1582616"/>
            <a:ext cx="7095507" cy="4572000"/>
          </a:xfrm>
          <a:prstGeom prst="rect">
            <a:avLst/>
          </a:prstGeom>
        </p:spPr>
      </p:pic>
      <p:cxnSp>
        <p:nvCxnSpPr>
          <p:cNvPr id="7" name="Straight Arrow Connector 6"/>
          <p:cNvCxnSpPr>
            <a:stCxn id="4" idx="3"/>
            <a:endCxn id="5" idx="1"/>
          </p:cNvCxnSpPr>
          <p:nvPr/>
        </p:nvCxnSpPr>
        <p:spPr>
          <a:xfrm>
            <a:off x="4163702" y="3868616"/>
            <a:ext cx="3261344" cy="0"/>
          </a:xfrm>
          <a:prstGeom prst="straightConnector1">
            <a:avLst/>
          </a:prstGeom>
          <a:ln w="762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402066" y="936285"/>
            <a:ext cx="17616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i="1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Average</a:t>
            </a:r>
            <a:endParaRPr lang="en-US" sz="3600" i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425046" y="936285"/>
            <a:ext cx="19575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i="1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Gaussian</a:t>
            </a:r>
            <a:endParaRPr lang="en-US" sz="3600" i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86841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0859624" y="-314960"/>
                <a:ext cx="2279287" cy="97424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59624" y="-314960"/>
                <a:ext cx="2279287" cy="974241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 11"/>
          <p:cNvGrpSpPr/>
          <p:nvPr/>
        </p:nvGrpSpPr>
        <p:grpSpPr>
          <a:xfrm>
            <a:off x="-116411" y="361166"/>
            <a:ext cx="10410825" cy="5857875"/>
            <a:chOff x="-116411" y="361166"/>
            <a:chExt cx="10410825" cy="5857875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>
              <a:grayscl/>
            </a:blip>
            <a:stretch>
              <a:fillRect/>
            </a:stretch>
          </p:blipFill>
          <p:spPr>
            <a:xfrm>
              <a:off x="-116411" y="361166"/>
              <a:ext cx="10410825" cy="5857875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/>
                <p:cNvSpPr txBox="1"/>
                <p:nvPr/>
              </p:nvSpPr>
              <p:spPr>
                <a:xfrm>
                  <a:off x="3895020" y="4922520"/>
                  <a:ext cx="2387961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𝐺𝑎𝑢𝑠𝑠𝑖𝑎𝑛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𝑐𝑢𝑟𝑣𝑒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7" name="TextBox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95020" y="4922520"/>
                  <a:ext cx="2387961" cy="461665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2807157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11085" y="263951"/>
            <a:ext cx="25615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Speed Tracking Demo</a:t>
            </a:r>
            <a:endParaRPr lang="en-US" sz="2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1974342" y="664061"/>
            <a:ext cx="7566474" cy="5865237"/>
            <a:chOff x="318069" y="846114"/>
            <a:chExt cx="6452475" cy="5083839"/>
          </a:xfrm>
        </p:grpSpPr>
        <p:sp>
          <p:nvSpPr>
            <p:cNvPr id="4" name="TextBox 3"/>
            <p:cNvSpPr txBox="1"/>
            <p:nvPr/>
          </p:nvSpPr>
          <p:spPr>
            <a:xfrm>
              <a:off x="318069" y="1881219"/>
              <a:ext cx="166566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a:t>load pickled ROI / Dash Data</a:t>
              </a:r>
              <a:endParaRPr lang="en-US" sz="10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014626" y="1330127"/>
              <a:ext cx="858058" cy="48198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c</a:t>
              </a:r>
              <a:r>
                <a:rPr lang="en-US" sz="1000" dirty="0" smtClean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reate perspective matrix</a:t>
              </a:r>
              <a:endParaRPr lang="en-US" sz="10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grpSp>
          <p:nvGrpSpPr>
            <p:cNvPr id="19" name="Group 18"/>
            <p:cNvGrpSpPr/>
            <p:nvPr/>
          </p:nvGrpSpPr>
          <p:grpSpPr>
            <a:xfrm>
              <a:off x="4380912" y="846114"/>
              <a:ext cx="1115568" cy="968026"/>
              <a:chOff x="4754880" y="1142113"/>
              <a:chExt cx="1115568" cy="968026"/>
            </a:xfrm>
          </p:grpSpPr>
          <p:grpSp>
            <p:nvGrpSpPr>
              <p:cNvPr id="17" name="Group 16"/>
              <p:cNvGrpSpPr/>
              <p:nvPr/>
            </p:nvGrpSpPr>
            <p:grpSpPr>
              <a:xfrm>
                <a:off x="4754880" y="1142113"/>
                <a:ext cx="1115568" cy="968026"/>
                <a:chOff x="5004816" y="1025366"/>
                <a:chExt cx="847344" cy="1001965"/>
              </a:xfrm>
            </p:grpSpPr>
            <p:sp>
              <p:nvSpPr>
                <p:cNvPr id="15" name="Curved Down Arrow 14"/>
                <p:cNvSpPr/>
                <p:nvPr/>
              </p:nvSpPr>
              <p:spPr>
                <a:xfrm>
                  <a:off x="5053584" y="1025366"/>
                  <a:ext cx="798576" cy="480346"/>
                </a:xfrm>
                <a:prstGeom prst="curvedDownArrow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  <p:sp>
              <p:nvSpPr>
                <p:cNvPr id="16" name="Curved Down Arrow 15"/>
                <p:cNvSpPr/>
                <p:nvPr/>
              </p:nvSpPr>
              <p:spPr>
                <a:xfrm rot="10800000">
                  <a:off x="5004816" y="1546985"/>
                  <a:ext cx="798576" cy="480346"/>
                </a:xfrm>
                <a:prstGeom prst="curvedDownArrow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p:grpSp>
          <p:sp>
            <p:nvSpPr>
              <p:cNvPr id="18" name="TextBox 17"/>
              <p:cNvSpPr txBox="1"/>
              <p:nvPr/>
            </p:nvSpPr>
            <p:spPr>
              <a:xfrm>
                <a:off x="4835208" y="1292119"/>
                <a:ext cx="960519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0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if </a:t>
                </a:r>
                <a:r>
                  <a:rPr lang="en-US" sz="1000" b="1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R</a:t>
                </a:r>
                <a:r>
                  <a:rPr lang="en-US" sz="10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pressed, </a:t>
                </a:r>
              </a:p>
              <a:p>
                <a:pPr algn="ctr"/>
                <a:r>
                  <a:rPr lang="en-US" sz="10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enter ROI /</a:t>
                </a:r>
              </a:p>
              <a:p>
                <a:pPr algn="ctr"/>
                <a:r>
                  <a:rPr lang="en-US" sz="10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dash selection</a:t>
                </a:r>
              </a:p>
              <a:p>
                <a:pPr algn="ctr"/>
                <a:r>
                  <a:rPr lang="en-US" sz="10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interface</a:t>
                </a:r>
                <a:endParaRPr lang="en-US" sz="1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p:grpSp>
        <p:sp>
          <p:nvSpPr>
            <p:cNvPr id="22" name="Rectangle 21"/>
            <p:cNvSpPr/>
            <p:nvPr/>
          </p:nvSpPr>
          <p:spPr>
            <a:xfrm>
              <a:off x="3147276" y="3538419"/>
              <a:ext cx="858058" cy="481983"/>
            </a:xfrm>
            <a:prstGeom prst="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display </a:t>
              </a:r>
              <a:r>
                <a:rPr lang="en-US" sz="1100" dirty="0" err="1" smtClean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rect</a:t>
              </a:r>
              <a:r>
                <a:rPr lang="en-US" sz="1100" dirty="0" smtClean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 space vectors</a:t>
              </a:r>
              <a:endParaRPr lang="en-US" sz="11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3" name="Pentagon 2"/>
            <p:cNvSpPr/>
            <p:nvPr/>
          </p:nvSpPr>
          <p:spPr>
            <a:xfrm>
              <a:off x="597316" y="1330127"/>
              <a:ext cx="1095802" cy="481983"/>
            </a:xfrm>
            <a:prstGeom prst="homePlat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p</a:t>
              </a:r>
              <a:r>
                <a:rPr lang="en-US" sz="1100" dirty="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a:t>arse arguments</a:t>
              </a:r>
              <a:endParaRPr lang="en-US" sz="11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3100361" y="1319673"/>
              <a:ext cx="858058" cy="48198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get transformed dashes</a:t>
              </a:r>
              <a:endParaRPr lang="en-US" sz="10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2014626" y="2064761"/>
              <a:ext cx="858058" cy="48198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make contour from ROI</a:t>
              </a:r>
              <a:endParaRPr lang="en-US" sz="10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4279927" y="2040339"/>
              <a:ext cx="858058" cy="48198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convert color to grayscale</a:t>
              </a:r>
              <a:endParaRPr lang="en-US" sz="10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3100361" y="2040340"/>
              <a:ext cx="858058" cy="48198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warp the whole perspective</a:t>
              </a:r>
              <a:endParaRPr lang="en-US" sz="10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5377608" y="2040338"/>
              <a:ext cx="858058" cy="48198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apply Farneback optical flow</a:t>
              </a:r>
              <a:endParaRPr lang="en-US" sz="10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2014626" y="2799395"/>
              <a:ext cx="858058" cy="48198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convert flow vectors to polar</a:t>
              </a:r>
              <a:endParaRPr lang="en-US" sz="10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4279927" y="2799395"/>
              <a:ext cx="858058" cy="48198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only </a:t>
              </a:r>
              <a:r>
                <a:rPr lang="en-US" sz="1000" dirty="0" smtClean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keep vectors in ROI</a:t>
              </a:r>
              <a:endParaRPr lang="en-US" sz="10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2014626" y="3534029"/>
              <a:ext cx="858058" cy="48198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p transform on vector endpoints</a:t>
              </a: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3147276" y="2799395"/>
              <a:ext cx="858058" cy="48198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filter out low-mag noise</a:t>
              </a: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5370842" y="2799394"/>
              <a:ext cx="858058" cy="481983"/>
            </a:xfrm>
            <a:prstGeom prst="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display flow vectors</a:t>
              </a:r>
              <a:endParaRPr lang="en-US" sz="10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4279927" y="3534028"/>
              <a:ext cx="858058" cy="48198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convert </a:t>
              </a:r>
              <a:r>
                <a:rPr lang="en-US" sz="1000" dirty="0" err="1" smtClean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rect</a:t>
              </a:r>
              <a:r>
                <a:rPr lang="en-US" sz="1000" dirty="0" smtClean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 vectors to polar</a:t>
              </a: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5370842" y="3534028"/>
              <a:ext cx="858058" cy="48198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find average magnitude of </a:t>
              </a:r>
              <a:r>
                <a:rPr lang="en-US" sz="1000" dirty="0" err="1" smtClean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rect</a:t>
              </a:r>
              <a:r>
                <a:rPr lang="en-US" sz="1000" dirty="0" smtClean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 </a:t>
              </a:r>
              <a:r>
                <a:rPr lang="en-US" sz="1000" dirty="0" err="1" smtClean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vecs</a:t>
              </a:r>
              <a:endParaRPr lang="en-US" sz="1000" dirty="0" smtClean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2014626" y="4268663"/>
              <a:ext cx="858058" cy="48198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convert </a:t>
              </a:r>
              <a:r>
                <a:rPr lang="en-US" sz="1000" dirty="0" err="1" smtClean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rect</a:t>
              </a:r>
              <a:r>
                <a:rPr lang="en-US" sz="1000" dirty="0" smtClean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 </a:t>
              </a:r>
              <a:r>
                <a:rPr lang="en-US" sz="1000" dirty="0" err="1" smtClean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vec</a:t>
              </a:r>
              <a:r>
                <a:rPr lang="en-US" sz="1000" dirty="0" smtClean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 pixel </a:t>
              </a:r>
              <a:r>
                <a:rPr lang="el-GR" sz="1000" dirty="0" smtClean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Δ</a:t>
              </a:r>
              <a:r>
                <a:rPr lang="en-US" sz="1000" dirty="0" smtClean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x to </a:t>
              </a:r>
              <a:r>
                <a:rPr lang="en-US" sz="1000" dirty="0" err="1" smtClean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realspeed</a:t>
              </a:r>
              <a:endParaRPr lang="en-US" sz="1000" dirty="0" smtClean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grpSp>
          <p:nvGrpSpPr>
            <p:cNvPr id="36" name="Group 35"/>
            <p:cNvGrpSpPr/>
            <p:nvPr/>
          </p:nvGrpSpPr>
          <p:grpSpPr>
            <a:xfrm>
              <a:off x="5654976" y="846114"/>
              <a:ext cx="1115568" cy="968026"/>
              <a:chOff x="4754880" y="1142113"/>
              <a:chExt cx="1115568" cy="968026"/>
            </a:xfrm>
          </p:grpSpPr>
          <p:grpSp>
            <p:nvGrpSpPr>
              <p:cNvPr id="37" name="Group 36"/>
              <p:cNvGrpSpPr/>
              <p:nvPr/>
            </p:nvGrpSpPr>
            <p:grpSpPr>
              <a:xfrm>
                <a:off x="4754880" y="1142113"/>
                <a:ext cx="1115568" cy="968026"/>
                <a:chOff x="5004816" y="1025366"/>
                <a:chExt cx="847344" cy="1001965"/>
              </a:xfrm>
            </p:grpSpPr>
            <p:sp>
              <p:nvSpPr>
                <p:cNvPr id="39" name="Curved Down Arrow 38"/>
                <p:cNvSpPr/>
                <p:nvPr/>
              </p:nvSpPr>
              <p:spPr>
                <a:xfrm>
                  <a:off x="5053584" y="1025366"/>
                  <a:ext cx="798576" cy="480346"/>
                </a:xfrm>
                <a:prstGeom prst="curvedDownArrow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  <p:sp>
              <p:nvSpPr>
                <p:cNvPr id="40" name="Curved Down Arrow 39"/>
                <p:cNvSpPr/>
                <p:nvPr/>
              </p:nvSpPr>
              <p:spPr>
                <a:xfrm rot="10800000">
                  <a:off x="5004816" y="1546985"/>
                  <a:ext cx="798576" cy="480346"/>
                </a:xfrm>
                <a:prstGeom prst="curvedDownArrow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p:grpSp>
          <p:sp>
            <p:nvSpPr>
              <p:cNvPr id="38" name="TextBox 37"/>
              <p:cNvSpPr txBox="1"/>
              <p:nvPr/>
            </p:nvSpPr>
            <p:spPr>
              <a:xfrm>
                <a:off x="4763534" y="1338673"/>
                <a:ext cx="1072946" cy="553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if </a:t>
                </a:r>
                <a:r>
                  <a:rPr lang="en-US" sz="1000" b="1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S</a:t>
                </a:r>
                <a:r>
                  <a:rPr lang="en-US" sz="10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pressed, </a:t>
                </a:r>
              </a:p>
              <a:p>
                <a:pPr algn="ctr"/>
                <a:r>
                  <a:rPr lang="en-US" sz="10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enter name of pickle file</a:t>
                </a:r>
                <a:endParaRPr lang="en-US" sz="1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p:grpSp>
        <p:grpSp>
          <p:nvGrpSpPr>
            <p:cNvPr id="49" name="Group 48"/>
            <p:cNvGrpSpPr/>
            <p:nvPr/>
          </p:nvGrpSpPr>
          <p:grpSpPr>
            <a:xfrm>
              <a:off x="3147276" y="4268661"/>
              <a:ext cx="1885336" cy="1661292"/>
              <a:chOff x="3958419" y="4288404"/>
              <a:chExt cx="1885336" cy="1661292"/>
            </a:xfrm>
          </p:grpSpPr>
          <p:sp>
            <p:nvSpPr>
              <p:cNvPr id="42" name="Flowchart: Merge 41"/>
              <p:cNvSpPr/>
              <p:nvPr/>
            </p:nvSpPr>
            <p:spPr>
              <a:xfrm>
                <a:off x="4223240" y="4288404"/>
                <a:ext cx="1355695" cy="728198"/>
              </a:xfrm>
              <a:prstGeom prst="flowChartMerg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 smtClean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:r>
                  <a:rPr lang="en-US" sz="1000" dirty="0" smtClean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check </a:t>
                </a:r>
                <a:r>
                  <a:rPr lang="en-US" sz="10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if </a:t>
                </a:r>
                <a:r>
                  <a:rPr lang="en-US" sz="1000" dirty="0" smtClean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speeding</a:t>
                </a:r>
                <a:endParaRPr lang="en-US" sz="10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  <p:sp>
            <p:nvSpPr>
              <p:cNvPr id="43" name="Oval 42"/>
              <p:cNvSpPr/>
              <p:nvPr/>
            </p:nvSpPr>
            <p:spPr>
              <a:xfrm>
                <a:off x="3958419" y="5126736"/>
                <a:ext cx="822960" cy="822960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Send MQTT trigger</a:t>
                </a:r>
                <a:endParaRPr lang="en-US" sz="1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  <p:sp>
            <p:nvSpPr>
              <p:cNvPr id="44" name="Oval 43"/>
              <p:cNvSpPr/>
              <p:nvPr/>
            </p:nvSpPr>
            <p:spPr>
              <a:xfrm>
                <a:off x="5020795" y="5126736"/>
                <a:ext cx="822960" cy="822960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Record video for N frames</a:t>
                </a:r>
                <a:endParaRPr lang="en-US" sz="1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  <p:cxnSp>
            <p:nvCxnSpPr>
              <p:cNvPr id="46" name="Straight Connector 45"/>
              <p:cNvCxnSpPr>
                <a:stCxn id="42" idx="2"/>
              </p:cNvCxnSpPr>
              <p:nvPr/>
            </p:nvCxnSpPr>
            <p:spPr>
              <a:xfrm flipH="1">
                <a:off x="4901087" y="5016602"/>
                <a:ext cx="1" cy="53340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8" name="Straight Arrow Connector 47"/>
              <p:cNvCxnSpPr>
                <a:stCxn id="43" idx="6"/>
                <a:endCxn id="44" idx="2"/>
              </p:cNvCxnSpPr>
              <p:nvPr/>
            </p:nvCxnSpPr>
            <p:spPr>
              <a:xfrm>
                <a:off x="4781379" y="5538216"/>
                <a:ext cx="239416" cy="0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53" name="Elbow Connector 52"/>
            <p:cNvCxnSpPr>
              <a:stCxn id="23" idx="3"/>
              <a:endCxn id="24" idx="0"/>
            </p:cNvCxnSpPr>
            <p:nvPr/>
          </p:nvCxnSpPr>
          <p:spPr>
            <a:xfrm flipH="1">
              <a:off x="2443655" y="1560665"/>
              <a:ext cx="1514764" cy="504096"/>
            </a:xfrm>
            <a:prstGeom prst="bentConnector4">
              <a:avLst>
                <a:gd name="adj1" fmla="val -15091"/>
                <a:gd name="adj2" fmla="val 73903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Elbow Connector 54"/>
            <p:cNvCxnSpPr>
              <a:stCxn id="27" idx="3"/>
              <a:endCxn id="28" idx="0"/>
            </p:cNvCxnSpPr>
            <p:nvPr/>
          </p:nvCxnSpPr>
          <p:spPr>
            <a:xfrm flipH="1">
              <a:off x="2443655" y="2281330"/>
              <a:ext cx="3792011" cy="518065"/>
            </a:xfrm>
            <a:prstGeom prst="bentConnector4">
              <a:avLst>
                <a:gd name="adj1" fmla="val -6028"/>
                <a:gd name="adj2" fmla="val 73259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Elbow Connector 56"/>
            <p:cNvCxnSpPr>
              <a:stCxn id="32" idx="3"/>
              <a:endCxn id="30" idx="0"/>
            </p:cNvCxnSpPr>
            <p:nvPr/>
          </p:nvCxnSpPr>
          <p:spPr>
            <a:xfrm flipH="1">
              <a:off x="2443655" y="3040386"/>
              <a:ext cx="3785245" cy="493643"/>
            </a:xfrm>
            <a:prstGeom prst="bentConnector4">
              <a:avLst>
                <a:gd name="adj1" fmla="val -6039"/>
                <a:gd name="adj2" fmla="val 74409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Elbow Connector 58"/>
            <p:cNvCxnSpPr>
              <a:stCxn id="34" idx="3"/>
              <a:endCxn id="35" idx="0"/>
            </p:cNvCxnSpPr>
            <p:nvPr/>
          </p:nvCxnSpPr>
          <p:spPr>
            <a:xfrm flipH="1">
              <a:off x="2443655" y="3775020"/>
              <a:ext cx="3785245" cy="493643"/>
            </a:xfrm>
            <a:prstGeom prst="bentConnector4">
              <a:avLst>
                <a:gd name="adj1" fmla="val -6039"/>
                <a:gd name="adj2" fmla="val 74409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>
              <a:stCxn id="3" idx="3"/>
              <a:endCxn id="12" idx="1"/>
            </p:cNvCxnSpPr>
            <p:nvPr/>
          </p:nvCxnSpPr>
          <p:spPr>
            <a:xfrm>
              <a:off x="1693118" y="1571119"/>
              <a:ext cx="3215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5" name="Straight Arrow Connector 64"/>
            <p:cNvCxnSpPr>
              <a:stCxn id="4" idx="0"/>
            </p:cNvCxnSpPr>
            <p:nvPr/>
          </p:nvCxnSpPr>
          <p:spPr>
            <a:xfrm flipH="1" flipV="1">
              <a:off x="1145217" y="1801656"/>
              <a:ext cx="5685" cy="7956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7" name="Straight Arrow Connector 66"/>
            <p:cNvCxnSpPr>
              <a:stCxn id="24" idx="3"/>
              <a:endCxn id="26" idx="1"/>
            </p:cNvCxnSpPr>
            <p:nvPr/>
          </p:nvCxnSpPr>
          <p:spPr>
            <a:xfrm flipV="1">
              <a:off x="2872684" y="2281332"/>
              <a:ext cx="227677" cy="2442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9" name="Straight Arrow Connector 68"/>
            <p:cNvCxnSpPr>
              <a:stCxn id="26" idx="3"/>
              <a:endCxn id="25" idx="1"/>
            </p:cNvCxnSpPr>
            <p:nvPr/>
          </p:nvCxnSpPr>
          <p:spPr>
            <a:xfrm flipV="1">
              <a:off x="3958419" y="2281331"/>
              <a:ext cx="321508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1" name="Straight Arrow Connector 70"/>
            <p:cNvCxnSpPr>
              <a:stCxn id="25" idx="3"/>
              <a:endCxn id="27" idx="1"/>
            </p:cNvCxnSpPr>
            <p:nvPr/>
          </p:nvCxnSpPr>
          <p:spPr>
            <a:xfrm flipV="1">
              <a:off x="5137985" y="2281330"/>
              <a:ext cx="239623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Straight Arrow Connector 72"/>
            <p:cNvCxnSpPr>
              <a:stCxn id="28" idx="3"/>
              <a:endCxn id="31" idx="1"/>
            </p:cNvCxnSpPr>
            <p:nvPr/>
          </p:nvCxnSpPr>
          <p:spPr>
            <a:xfrm>
              <a:off x="2872684" y="3040387"/>
              <a:ext cx="27459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5" name="Straight Arrow Connector 74"/>
            <p:cNvCxnSpPr>
              <a:stCxn id="31" idx="3"/>
              <a:endCxn id="29" idx="1"/>
            </p:cNvCxnSpPr>
            <p:nvPr/>
          </p:nvCxnSpPr>
          <p:spPr>
            <a:xfrm>
              <a:off x="4005334" y="3040387"/>
              <a:ext cx="27459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Straight Arrow Connector 76"/>
            <p:cNvCxnSpPr>
              <a:stCxn id="29" idx="3"/>
              <a:endCxn id="32" idx="1"/>
            </p:cNvCxnSpPr>
            <p:nvPr/>
          </p:nvCxnSpPr>
          <p:spPr>
            <a:xfrm flipV="1">
              <a:off x="5137985" y="3040386"/>
              <a:ext cx="232857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9" name="Straight Arrow Connector 78"/>
            <p:cNvCxnSpPr>
              <a:stCxn id="30" idx="3"/>
              <a:endCxn id="22" idx="1"/>
            </p:cNvCxnSpPr>
            <p:nvPr/>
          </p:nvCxnSpPr>
          <p:spPr>
            <a:xfrm>
              <a:off x="2872684" y="3775021"/>
              <a:ext cx="274592" cy="439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1" name="Straight Arrow Connector 80"/>
            <p:cNvCxnSpPr>
              <a:stCxn id="22" idx="3"/>
              <a:endCxn id="33" idx="1"/>
            </p:cNvCxnSpPr>
            <p:nvPr/>
          </p:nvCxnSpPr>
          <p:spPr>
            <a:xfrm flipV="1">
              <a:off x="4005334" y="3775020"/>
              <a:ext cx="274593" cy="439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3" name="Straight Arrow Connector 82"/>
            <p:cNvCxnSpPr>
              <a:stCxn id="33" idx="3"/>
              <a:endCxn id="34" idx="1"/>
            </p:cNvCxnSpPr>
            <p:nvPr/>
          </p:nvCxnSpPr>
          <p:spPr>
            <a:xfrm>
              <a:off x="5137985" y="3775020"/>
              <a:ext cx="23285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5" name="Straight Arrow Connector 84"/>
            <p:cNvCxnSpPr>
              <a:stCxn id="35" idx="3"/>
            </p:cNvCxnSpPr>
            <p:nvPr/>
          </p:nvCxnSpPr>
          <p:spPr>
            <a:xfrm flipV="1">
              <a:off x="2872684" y="4509654"/>
              <a:ext cx="784916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741440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ight Arrow 13"/>
          <p:cNvSpPr/>
          <p:nvPr/>
        </p:nvSpPr>
        <p:spPr>
          <a:xfrm>
            <a:off x="13868400" y="1295400"/>
            <a:ext cx="411480" cy="387836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/>
          <p:cNvSpPr/>
          <p:nvPr/>
        </p:nvSpPr>
        <p:spPr>
          <a:xfrm>
            <a:off x="14020800" y="1447800"/>
            <a:ext cx="411480" cy="387836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/>
          <p:cNvGrpSpPr/>
          <p:nvPr/>
        </p:nvGrpSpPr>
        <p:grpSpPr>
          <a:xfrm>
            <a:off x="713465" y="381077"/>
            <a:ext cx="4395405" cy="5864716"/>
            <a:chOff x="713465" y="381077"/>
            <a:chExt cx="4395405" cy="5864716"/>
          </a:xfrm>
        </p:grpSpPr>
        <p:grpSp>
          <p:nvGrpSpPr>
            <p:cNvPr id="13" name="Group 12"/>
            <p:cNvGrpSpPr/>
            <p:nvPr/>
          </p:nvGrpSpPr>
          <p:grpSpPr>
            <a:xfrm>
              <a:off x="713465" y="381077"/>
              <a:ext cx="4395405" cy="5864716"/>
              <a:chOff x="713465" y="381077"/>
              <a:chExt cx="4395405" cy="5864716"/>
            </a:xfrm>
          </p:grpSpPr>
          <p:pic>
            <p:nvPicPr>
              <p:cNvPr id="3" name="Picture 2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5750" y="4393349"/>
                <a:ext cx="4373120" cy="1852444"/>
              </a:xfrm>
              <a:prstGeom prst="rect">
                <a:avLst/>
              </a:prstGeom>
            </p:spPr>
          </p:pic>
          <p:pic>
            <p:nvPicPr>
              <p:cNvPr id="4" name="Picture 3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4208" y="1683236"/>
                <a:ext cx="4364662" cy="1848214"/>
              </a:xfrm>
              <a:prstGeom prst="rect">
                <a:avLst/>
              </a:prstGeom>
            </p:spPr>
          </p:pic>
          <p:sp>
            <p:nvSpPr>
              <p:cNvPr id="6" name="TextBox 5"/>
              <p:cNvSpPr txBox="1"/>
              <p:nvPr/>
            </p:nvSpPr>
            <p:spPr>
              <a:xfrm>
                <a:off x="2219233" y="381077"/>
                <a:ext cx="1582484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i="1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Dilation</a:t>
                </a:r>
                <a:endParaRPr lang="en-US" sz="32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735750" y="965852"/>
                <a:ext cx="279506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i="1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Any </a:t>
                </a:r>
                <a:r>
                  <a:rPr lang="en-US" sz="28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pixels are on</a:t>
                </a:r>
                <a:endParaRPr lang="en-US" sz="28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713465" y="3692385"/>
                <a:ext cx="263373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i="1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All </a:t>
                </a:r>
                <a:r>
                  <a:rPr lang="en-US" sz="28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pixels are off</a:t>
                </a:r>
                <a:endParaRPr lang="en-US" sz="28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p:grpSp>
        <p:sp>
          <p:nvSpPr>
            <p:cNvPr id="16" name="Right Arrow 15"/>
            <p:cNvSpPr/>
            <p:nvPr/>
          </p:nvSpPr>
          <p:spPr>
            <a:xfrm>
              <a:off x="2716570" y="2413425"/>
              <a:ext cx="411480" cy="387836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ight Arrow 16"/>
            <p:cNvSpPr/>
            <p:nvPr/>
          </p:nvSpPr>
          <p:spPr>
            <a:xfrm>
              <a:off x="2716570" y="5119309"/>
              <a:ext cx="411480" cy="387836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7152090" y="381077"/>
            <a:ext cx="4377350" cy="5864716"/>
            <a:chOff x="7152090" y="381077"/>
            <a:chExt cx="4377350" cy="5864716"/>
          </a:xfrm>
        </p:grpSpPr>
        <p:grpSp>
          <p:nvGrpSpPr>
            <p:cNvPr id="12" name="Group 11"/>
            <p:cNvGrpSpPr/>
            <p:nvPr/>
          </p:nvGrpSpPr>
          <p:grpSpPr>
            <a:xfrm>
              <a:off x="7152090" y="381077"/>
              <a:ext cx="4377350" cy="5864716"/>
              <a:chOff x="7152090" y="381077"/>
              <a:chExt cx="4377350" cy="5864716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156320" y="1683236"/>
                <a:ext cx="4373120" cy="1856673"/>
              </a:xfrm>
              <a:prstGeom prst="rect">
                <a:avLst/>
              </a:prstGeom>
            </p:spPr>
          </p:pic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152090" y="4380661"/>
                <a:ext cx="4377350" cy="1865132"/>
              </a:xfrm>
              <a:prstGeom prst="rect">
                <a:avLst/>
              </a:prstGeom>
            </p:spPr>
          </p:pic>
          <p:sp>
            <p:nvSpPr>
              <p:cNvPr id="7" name="TextBox 6"/>
              <p:cNvSpPr txBox="1"/>
              <p:nvPr/>
            </p:nvSpPr>
            <p:spPr>
              <a:xfrm>
                <a:off x="8637688" y="381077"/>
                <a:ext cx="153958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i="1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Erosion</a:t>
                </a:r>
                <a:endParaRPr lang="en-US" sz="32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7174375" y="961404"/>
                <a:ext cx="261610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i="1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All </a:t>
                </a:r>
                <a:r>
                  <a:rPr lang="en-US" sz="28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pixels are on</a:t>
                </a:r>
                <a:endParaRPr lang="en-US" sz="28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7152090" y="3687937"/>
                <a:ext cx="281269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i="1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Any </a:t>
                </a:r>
                <a:r>
                  <a:rPr lang="en-US" sz="28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pixels are off</a:t>
                </a:r>
                <a:endParaRPr lang="en-US" sz="28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p:grpSp>
        <p:sp>
          <p:nvSpPr>
            <p:cNvPr id="18" name="Right Arrow 17"/>
            <p:cNvSpPr/>
            <p:nvPr/>
          </p:nvSpPr>
          <p:spPr>
            <a:xfrm>
              <a:off x="9135025" y="2413425"/>
              <a:ext cx="411480" cy="387836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ight Arrow 18"/>
            <p:cNvSpPr/>
            <p:nvPr/>
          </p:nvSpPr>
          <p:spPr>
            <a:xfrm>
              <a:off x="9135025" y="5119309"/>
              <a:ext cx="411480" cy="387836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395475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/>
          <p:cNvGrpSpPr/>
          <p:nvPr/>
        </p:nvGrpSpPr>
        <p:grpSpPr>
          <a:xfrm>
            <a:off x="309672" y="2795723"/>
            <a:ext cx="11667068" cy="3276148"/>
            <a:chOff x="309672" y="2795723"/>
            <a:chExt cx="11667068" cy="3276148"/>
          </a:xfrm>
        </p:grpSpPr>
        <p:grpSp>
          <p:nvGrpSpPr>
            <p:cNvPr id="14" name="Group 13"/>
            <p:cNvGrpSpPr/>
            <p:nvPr/>
          </p:nvGrpSpPr>
          <p:grpSpPr>
            <a:xfrm>
              <a:off x="309672" y="2795723"/>
              <a:ext cx="11667068" cy="3269798"/>
              <a:chOff x="-2701009" y="1606718"/>
              <a:chExt cx="19700110" cy="5221087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39112" y="4541805"/>
                <a:ext cx="2286000" cy="228600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00434" y="1606718"/>
                <a:ext cx="2078182" cy="2286000"/>
              </a:xfrm>
              <a:prstGeom prst="rect">
                <a:avLst/>
              </a:prstGeom>
            </p:spPr>
          </p:pic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00902" y="4541805"/>
                <a:ext cx="2078182" cy="228600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66098" y="1606718"/>
                <a:ext cx="2286000" cy="2286000"/>
              </a:xfrm>
              <a:prstGeom prst="rect">
                <a:avLst/>
              </a:prstGeom>
            </p:spPr>
          </p:pic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66098" y="4541805"/>
                <a:ext cx="2286000" cy="228600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512126" y="2989984"/>
                <a:ext cx="2286000" cy="228600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2701009" y="1606718"/>
                <a:ext cx="2078182" cy="228600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585139" y="2989984"/>
                <a:ext cx="3413962" cy="228600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2701009" y="4541805"/>
                <a:ext cx="3413961" cy="228600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13" name="Picture 12"/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39112" y="1606718"/>
                <a:ext cx="2286000" cy="2286000"/>
              </a:xfrm>
              <a:prstGeom prst="rect">
                <a:avLst/>
              </a:prstGeom>
            </p:spPr>
          </p:pic>
        </p:grpSp>
        <p:cxnSp>
          <p:nvCxnSpPr>
            <p:cNvPr id="25" name="Straight Arrow Connector 24"/>
            <p:cNvCxnSpPr>
              <a:stCxn id="10" idx="3"/>
              <a:endCxn id="5" idx="1"/>
            </p:cNvCxnSpPr>
            <p:nvPr/>
          </p:nvCxnSpPr>
          <p:spPr>
            <a:xfrm>
              <a:off x="1540441" y="3511547"/>
              <a:ext cx="125746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>
              <a:stCxn id="5" idx="3"/>
              <a:endCxn id="7" idx="1"/>
            </p:cNvCxnSpPr>
            <p:nvPr/>
          </p:nvCxnSpPr>
          <p:spPr>
            <a:xfrm>
              <a:off x="4028677" y="3511547"/>
              <a:ext cx="46637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>
              <a:stCxn id="7" idx="3"/>
              <a:endCxn id="13" idx="1"/>
            </p:cNvCxnSpPr>
            <p:nvPr/>
          </p:nvCxnSpPr>
          <p:spPr>
            <a:xfrm>
              <a:off x="5848897" y="3511547"/>
              <a:ext cx="46609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>
              <a:stCxn id="6" idx="3"/>
              <a:endCxn id="8" idx="1"/>
            </p:cNvCxnSpPr>
            <p:nvPr/>
          </p:nvCxnSpPr>
          <p:spPr>
            <a:xfrm>
              <a:off x="4028954" y="5349697"/>
              <a:ext cx="46609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>
              <a:stCxn id="8" idx="3"/>
              <a:endCxn id="4" idx="1"/>
            </p:cNvCxnSpPr>
            <p:nvPr/>
          </p:nvCxnSpPr>
          <p:spPr>
            <a:xfrm>
              <a:off x="5848897" y="5349697"/>
              <a:ext cx="46609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Elbow Connector 34"/>
            <p:cNvCxnSpPr>
              <a:stCxn id="12" idx="2"/>
              <a:endCxn id="4" idx="2"/>
            </p:cNvCxnSpPr>
            <p:nvPr/>
          </p:nvCxnSpPr>
          <p:spPr>
            <a:xfrm rot="16200000" flipH="1">
              <a:off x="4156260" y="3229865"/>
              <a:ext cx="12700" cy="5671312"/>
            </a:xfrm>
            <a:prstGeom prst="bentConnector3">
              <a:avLst>
                <a:gd name="adj1" fmla="val 1800000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>
              <a:stCxn id="9" idx="3"/>
              <a:endCxn id="11" idx="1"/>
            </p:cNvCxnSpPr>
            <p:nvPr/>
          </p:nvCxnSpPr>
          <p:spPr>
            <a:xfrm>
              <a:off x="9488781" y="4377842"/>
              <a:ext cx="46609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Elbow Connector 38"/>
            <p:cNvCxnSpPr>
              <a:stCxn id="13" idx="3"/>
              <a:endCxn id="9" idx="0"/>
            </p:cNvCxnSpPr>
            <p:nvPr/>
          </p:nvCxnSpPr>
          <p:spPr>
            <a:xfrm>
              <a:off x="7668839" y="3511547"/>
              <a:ext cx="1143019" cy="150471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Elbow Connector 40"/>
            <p:cNvCxnSpPr>
              <a:stCxn id="4" idx="3"/>
              <a:endCxn id="9" idx="2"/>
            </p:cNvCxnSpPr>
            <p:nvPr/>
          </p:nvCxnSpPr>
          <p:spPr>
            <a:xfrm flipV="1">
              <a:off x="7668839" y="5093666"/>
              <a:ext cx="1143019" cy="256031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>
              <a:stCxn id="5" idx="2"/>
              <a:endCxn id="6" idx="0"/>
            </p:cNvCxnSpPr>
            <p:nvPr/>
          </p:nvCxnSpPr>
          <p:spPr>
            <a:xfrm>
              <a:off x="3413293" y="4227371"/>
              <a:ext cx="277" cy="40650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4" name="Group 33"/>
          <p:cNvGrpSpPr/>
          <p:nvPr/>
        </p:nvGrpSpPr>
        <p:grpSpPr>
          <a:xfrm>
            <a:off x="1864707" y="-796855"/>
            <a:ext cx="8435225" cy="1569660"/>
            <a:chOff x="1905000" y="807563"/>
            <a:chExt cx="8435225" cy="1569660"/>
          </a:xfrm>
        </p:grpSpPr>
        <p:sp>
          <p:nvSpPr>
            <p:cNvPr id="36" name="TextBox 35"/>
            <p:cNvSpPr txBox="1"/>
            <p:nvPr/>
          </p:nvSpPr>
          <p:spPr>
            <a:xfrm>
              <a:off x="2133600" y="1112363"/>
              <a:ext cx="145296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err="1" smtClean="0">
                  <a:latin typeface="Cambria Math" panose="02040503050406030204" pitchFamily="18" charset="0"/>
                  <a:ea typeface="Cambria Math" panose="02040503050406030204" pitchFamily="18" charset="0"/>
                </a:rPr>
                <a:t>inRange</a:t>
              </a:r>
              <a:endParaRPr lang="en-US" sz="2400" dirty="0" smtClean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  <a:p>
              <a:r>
                <a:rPr lang="en-US" sz="2400" dirty="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a:t>threshold</a:t>
              </a:r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38" name="Left Brace 37"/>
            <p:cNvSpPr/>
            <p:nvPr/>
          </p:nvSpPr>
          <p:spPr>
            <a:xfrm>
              <a:off x="1905000" y="984347"/>
              <a:ext cx="228600" cy="1042416"/>
            </a:xfrm>
            <a:prstGeom prst="lef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" name="Straight Arrow Connector 39"/>
            <p:cNvCxnSpPr>
              <a:stCxn id="36" idx="3"/>
            </p:cNvCxnSpPr>
            <p:nvPr/>
          </p:nvCxnSpPr>
          <p:spPr>
            <a:xfrm flipV="1">
              <a:off x="3586562" y="1527861"/>
              <a:ext cx="756838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2" name="TextBox 41"/>
            <p:cNvSpPr txBox="1"/>
            <p:nvPr/>
          </p:nvSpPr>
          <p:spPr>
            <a:xfrm>
              <a:off x="6477531" y="1090056"/>
              <a:ext cx="159966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a:t>Binary</a:t>
              </a:r>
            </a:p>
            <a:p>
              <a:r>
                <a:rPr lang="en-US" sz="2400" dirty="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a:t>operations</a:t>
              </a:r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4495800" y="1090056"/>
              <a:ext cx="99418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a:t>Image</a:t>
              </a:r>
            </a:p>
            <a:p>
              <a:r>
                <a:rPr lang="en-US" sz="2400" dirty="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a:t>Mask</a:t>
              </a:r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cxnSp>
          <p:nvCxnSpPr>
            <p:cNvPr id="45" name="Straight Arrow Connector 44"/>
            <p:cNvCxnSpPr/>
            <p:nvPr/>
          </p:nvCxnSpPr>
          <p:spPr>
            <a:xfrm flipV="1">
              <a:off x="5491562" y="1527860"/>
              <a:ext cx="756838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6" name="TextBox 45"/>
            <p:cNvSpPr txBox="1"/>
            <p:nvPr/>
          </p:nvSpPr>
          <p:spPr>
            <a:xfrm>
              <a:off x="8986969" y="807563"/>
              <a:ext cx="1353256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a:t>Combine</a:t>
              </a:r>
            </a:p>
            <a:p>
              <a:pPr algn="ctr"/>
              <a:r>
                <a:rPr lang="en-US" sz="2400" dirty="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a:t>Image </a:t>
              </a:r>
            </a:p>
            <a:p>
              <a:pPr algn="ctr"/>
              <a:r>
                <a:rPr lang="en-US" sz="2400" dirty="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a:t>+</a:t>
              </a:r>
            </a:p>
            <a:p>
              <a:pPr algn="ctr"/>
              <a:r>
                <a:rPr lang="en-US" sz="2400" dirty="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a:t>Mask</a:t>
              </a:r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cxnSp>
          <p:nvCxnSpPr>
            <p:cNvPr id="47" name="Straight Arrow Connector 46"/>
            <p:cNvCxnSpPr/>
            <p:nvPr/>
          </p:nvCxnSpPr>
          <p:spPr>
            <a:xfrm flipV="1">
              <a:off x="8001000" y="1533702"/>
              <a:ext cx="756838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1087628" y="1346713"/>
            <a:ext cx="10454730" cy="1569660"/>
            <a:chOff x="1712307" y="1302938"/>
            <a:chExt cx="10454730" cy="1569660"/>
          </a:xfrm>
        </p:grpSpPr>
        <p:grpSp>
          <p:nvGrpSpPr>
            <p:cNvPr id="15" name="Group 14"/>
            <p:cNvGrpSpPr/>
            <p:nvPr/>
          </p:nvGrpSpPr>
          <p:grpSpPr>
            <a:xfrm>
              <a:off x="1712307" y="1302938"/>
              <a:ext cx="10454730" cy="1569660"/>
              <a:chOff x="1905000" y="750192"/>
              <a:chExt cx="10454730" cy="1569660"/>
            </a:xfrm>
          </p:grpSpPr>
          <p:sp>
            <p:nvSpPr>
              <p:cNvPr id="16" name="TextBox 15"/>
              <p:cNvSpPr txBox="1"/>
              <p:nvPr/>
            </p:nvSpPr>
            <p:spPr>
              <a:xfrm>
                <a:off x="1976742" y="1269974"/>
                <a:ext cx="153151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Threshold</a:t>
                </a:r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  <p:sp>
            <p:nvSpPr>
              <p:cNvPr id="17" name="Left Brace 16"/>
              <p:cNvSpPr/>
              <p:nvPr/>
            </p:nvSpPr>
            <p:spPr>
              <a:xfrm>
                <a:off x="1905000" y="984347"/>
                <a:ext cx="228600" cy="1042416"/>
              </a:xfrm>
              <a:prstGeom prst="leftBrac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8" name="Straight Arrow Connector 17"/>
              <p:cNvCxnSpPr/>
              <p:nvPr/>
            </p:nvCxnSpPr>
            <p:spPr>
              <a:xfrm>
                <a:off x="3508252" y="1526208"/>
                <a:ext cx="763380" cy="150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9" name="TextBox 18"/>
              <p:cNvSpPr txBox="1"/>
              <p:nvPr/>
            </p:nvSpPr>
            <p:spPr>
              <a:xfrm>
                <a:off x="8497036" y="1032685"/>
                <a:ext cx="1599669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Binary</a:t>
                </a:r>
              </a:p>
              <a:p>
                <a:r>
                  <a:rPr lang="en-US" sz="24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operations</a:t>
                </a:r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6515305" y="1032685"/>
                <a:ext cx="994183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Image</a:t>
                </a:r>
              </a:p>
              <a:p>
                <a:r>
                  <a:rPr lang="en-US" sz="24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Mask</a:t>
                </a:r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  <p:cxnSp>
            <p:nvCxnSpPr>
              <p:cNvPr id="21" name="Straight Arrow Connector 20"/>
              <p:cNvCxnSpPr/>
              <p:nvPr/>
            </p:nvCxnSpPr>
            <p:spPr>
              <a:xfrm flipV="1">
                <a:off x="7511067" y="1470489"/>
                <a:ext cx="756838" cy="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2" name="TextBox 21"/>
              <p:cNvSpPr txBox="1"/>
              <p:nvPr/>
            </p:nvSpPr>
            <p:spPr>
              <a:xfrm>
                <a:off x="11006474" y="750192"/>
                <a:ext cx="1353256" cy="15696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Combine</a:t>
                </a:r>
              </a:p>
              <a:p>
                <a:pPr algn="ctr"/>
                <a:r>
                  <a:rPr lang="en-US" sz="24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Image </a:t>
                </a:r>
              </a:p>
              <a:p>
                <a:pPr algn="ctr"/>
                <a:r>
                  <a:rPr lang="en-US" sz="24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+</a:t>
                </a:r>
              </a:p>
              <a:p>
                <a:pPr algn="ctr"/>
                <a:r>
                  <a:rPr lang="en-US" sz="24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Mask</a:t>
                </a:r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  <p:cxnSp>
            <p:nvCxnSpPr>
              <p:cNvPr id="23" name="Straight Arrow Connector 22"/>
              <p:cNvCxnSpPr/>
              <p:nvPr/>
            </p:nvCxnSpPr>
            <p:spPr>
              <a:xfrm flipV="1">
                <a:off x="10020505" y="1476331"/>
                <a:ext cx="756838" cy="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48" name="TextBox 47"/>
            <p:cNvSpPr txBox="1"/>
            <p:nvPr/>
          </p:nvSpPr>
          <p:spPr>
            <a:xfrm>
              <a:off x="4321994" y="1606814"/>
              <a:ext cx="99418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a:t>Image</a:t>
              </a:r>
            </a:p>
            <a:p>
              <a:r>
                <a:rPr lang="en-US" sz="2400" dirty="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a:t>Mask</a:t>
              </a:r>
              <a:endParaRPr lang="en-US" sz="2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cxnSp>
          <p:nvCxnSpPr>
            <p:cNvPr id="49" name="Straight Arrow Connector 48"/>
            <p:cNvCxnSpPr/>
            <p:nvPr/>
          </p:nvCxnSpPr>
          <p:spPr>
            <a:xfrm flipV="1">
              <a:off x="5317756" y="2044618"/>
              <a:ext cx="756838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32" name="Picture 31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11581" y="-295459"/>
            <a:ext cx="1305098" cy="1435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21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8240" y="901660"/>
            <a:ext cx="3611041" cy="537979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118" y="901660"/>
            <a:ext cx="4927162" cy="5379797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>
            <a:off x="6207760" y="3591559"/>
            <a:ext cx="105029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6407422" y="2895600"/>
                <a:ext cx="661912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4400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7422" y="2895600"/>
                <a:ext cx="661912" cy="769441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3317459" y="4638615"/>
                <a:ext cx="512513" cy="584775"/>
              </a:xfrm>
              <a:prstGeom prst="rect">
                <a:avLst/>
              </a:prstGeom>
              <a:solidFill>
                <a:srgbClr val="FFFFFF">
                  <a:alpha val="74902"/>
                </a:srgbClr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en-US" sz="3200" b="0" i="1" smtClean="0">
                              <a:solidFill>
                                <a:srgbClr val="7B7B7B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b="0" i="1" smtClean="0">
                              <a:solidFill>
                                <a:srgbClr val="7B7B7B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sz="3200" dirty="0">
                  <a:solidFill>
                    <a:srgbClr val="7B7B7B"/>
                  </a:solidFill>
                </a:endParaRP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7459" y="4638615"/>
                <a:ext cx="512513" cy="584775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9872560" y="4053840"/>
                <a:ext cx="1105046" cy="584775"/>
              </a:xfrm>
              <a:prstGeom prst="rect">
                <a:avLst/>
              </a:prstGeom>
              <a:solidFill>
                <a:srgbClr val="FFFFFF">
                  <a:alpha val="74902"/>
                </a:srgbClr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7B7B7B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3200" b="0" i="1" smtClean="0">
                          <a:solidFill>
                            <a:srgbClr val="7B7B7B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⃑"/>
                          <m:ctrlPr>
                            <a:rPr lang="en-US" sz="3200" b="0" i="1" smtClean="0">
                              <a:solidFill>
                                <a:srgbClr val="7B7B7B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b="0" i="1" smtClean="0">
                              <a:solidFill>
                                <a:srgbClr val="7B7B7B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sz="3200" b="0" i="1" smtClean="0">
                          <a:solidFill>
                            <a:srgbClr val="7B7B7B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dirty="0">
                  <a:solidFill>
                    <a:srgbClr val="7B7B7B"/>
                  </a:solidFill>
                </a:endParaRPr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2560" y="4053840"/>
                <a:ext cx="1105046" cy="584775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845855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/>
          <p:cNvGrpSpPr/>
          <p:nvPr/>
        </p:nvGrpSpPr>
        <p:grpSpPr>
          <a:xfrm>
            <a:off x="1087628" y="1346713"/>
            <a:ext cx="10454730" cy="1569660"/>
            <a:chOff x="1712307" y="1302938"/>
            <a:chExt cx="10454730" cy="1569660"/>
          </a:xfrm>
        </p:grpSpPr>
        <p:grpSp>
          <p:nvGrpSpPr>
            <p:cNvPr id="15" name="Group 14"/>
            <p:cNvGrpSpPr/>
            <p:nvPr/>
          </p:nvGrpSpPr>
          <p:grpSpPr>
            <a:xfrm>
              <a:off x="1712307" y="1302938"/>
              <a:ext cx="10454730" cy="1569660"/>
              <a:chOff x="1905000" y="750192"/>
              <a:chExt cx="10454730" cy="1569660"/>
            </a:xfrm>
          </p:grpSpPr>
          <p:sp>
            <p:nvSpPr>
              <p:cNvPr id="16" name="TextBox 15"/>
              <p:cNvSpPr txBox="1"/>
              <p:nvPr/>
            </p:nvSpPr>
            <p:spPr>
              <a:xfrm>
                <a:off x="1976742" y="1269974"/>
                <a:ext cx="153151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Threshold</a:t>
                </a:r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  <p:sp>
            <p:nvSpPr>
              <p:cNvPr id="17" name="Left Brace 16"/>
              <p:cNvSpPr/>
              <p:nvPr/>
            </p:nvSpPr>
            <p:spPr>
              <a:xfrm>
                <a:off x="1905000" y="984347"/>
                <a:ext cx="228600" cy="1042416"/>
              </a:xfrm>
              <a:prstGeom prst="leftBrac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8" name="Straight Arrow Connector 17"/>
              <p:cNvCxnSpPr/>
              <p:nvPr/>
            </p:nvCxnSpPr>
            <p:spPr>
              <a:xfrm>
                <a:off x="3508252" y="1526208"/>
                <a:ext cx="763380" cy="150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9" name="TextBox 18"/>
              <p:cNvSpPr txBox="1"/>
              <p:nvPr/>
            </p:nvSpPr>
            <p:spPr>
              <a:xfrm>
                <a:off x="8497036" y="1032685"/>
                <a:ext cx="1599669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Binary</a:t>
                </a:r>
              </a:p>
              <a:p>
                <a:r>
                  <a:rPr lang="en-US" sz="24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operations</a:t>
                </a:r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6515305" y="1032685"/>
                <a:ext cx="994183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Image</a:t>
                </a:r>
              </a:p>
              <a:p>
                <a:r>
                  <a:rPr lang="en-US" sz="24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Mask</a:t>
                </a:r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  <p:cxnSp>
            <p:nvCxnSpPr>
              <p:cNvPr id="21" name="Straight Arrow Connector 20"/>
              <p:cNvCxnSpPr/>
              <p:nvPr/>
            </p:nvCxnSpPr>
            <p:spPr>
              <a:xfrm flipV="1">
                <a:off x="7511067" y="1470489"/>
                <a:ext cx="756838" cy="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2" name="TextBox 21"/>
              <p:cNvSpPr txBox="1"/>
              <p:nvPr/>
            </p:nvSpPr>
            <p:spPr>
              <a:xfrm>
                <a:off x="11006474" y="750192"/>
                <a:ext cx="1353256" cy="15696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Combine</a:t>
                </a:r>
              </a:p>
              <a:p>
                <a:pPr algn="ctr"/>
                <a:r>
                  <a:rPr lang="en-US" sz="24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Image </a:t>
                </a:r>
              </a:p>
              <a:p>
                <a:pPr algn="ctr"/>
                <a:r>
                  <a:rPr lang="en-US" sz="24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+</a:t>
                </a:r>
              </a:p>
              <a:p>
                <a:pPr algn="ctr"/>
                <a:r>
                  <a:rPr lang="en-US" sz="24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Mask</a:t>
                </a:r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  <p:cxnSp>
            <p:nvCxnSpPr>
              <p:cNvPr id="23" name="Straight Arrow Connector 22"/>
              <p:cNvCxnSpPr/>
              <p:nvPr/>
            </p:nvCxnSpPr>
            <p:spPr>
              <a:xfrm flipV="1">
                <a:off x="10020505" y="1476331"/>
                <a:ext cx="756838" cy="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48" name="TextBox 47"/>
            <p:cNvSpPr txBox="1"/>
            <p:nvPr/>
          </p:nvSpPr>
          <p:spPr>
            <a:xfrm>
              <a:off x="4321994" y="1815160"/>
              <a:ext cx="66902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a:t>ROI</a:t>
              </a:r>
            </a:p>
          </p:txBody>
        </p:sp>
        <p:cxnSp>
          <p:nvCxnSpPr>
            <p:cNvPr id="49" name="Straight Arrow Connector 48"/>
            <p:cNvCxnSpPr/>
            <p:nvPr/>
          </p:nvCxnSpPr>
          <p:spPr>
            <a:xfrm flipV="1">
              <a:off x="5317756" y="2044618"/>
              <a:ext cx="756838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5" name="Group 54"/>
          <p:cNvGrpSpPr/>
          <p:nvPr/>
        </p:nvGrpSpPr>
        <p:grpSpPr>
          <a:xfrm>
            <a:off x="221014" y="2794075"/>
            <a:ext cx="12261976" cy="3178655"/>
            <a:chOff x="221014" y="2794075"/>
            <a:chExt cx="12261976" cy="3178655"/>
          </a:xfrm>
        </p:grpSpPr>
        <p:grpSp>
          <p:nvGrpSpPr>
            <p:cNvPr id="50" name="Group 49"/>
            <p:cNvGrpSpPr/>
            <p:nvPr/>
          </p:nvGrpSpPr>
          <p:grpSpPr>
            <a:xfrm>
              <a:off x="221014" y="2794075"/>
              <a:ext cx="12261976" cy="3178655"/>
              <a:chOff x="495334" y="2794075"/>
              <a:chExt cx="12261976" cy="3178655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67229" y="4578140"/>
                <a:ext cx="1312797" cy="138824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56784" y="2795723"/>
                <a:ext cx="1193452" cy="1388240"/>
              </a:xfrm>
              <a:prstGeom prst="rect">
                <a:avLst/>
              </a:prstGeom>
            </p:spPr>
          </p:pic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02468" y="2795723"/>
                <a:ext cx="1312797" cy="1388240"/>
              </a:xfrm>
              <a:prstGeom prst="rect">
                <a:avLst/>
              </a:prstGeom>
            </p:spPr>
          </p:pic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02468" y="4578140"/>
                <a:ext cx="1312797" cy="138824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031990" y="3635752"/>
                <a:ext cx="1312797" cy="138824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5334" y="2795723"/>
                <a:ext cx="1193452" cy="138824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796751" y="3635752"/>
                <a:ext cx="1960559" cy="138824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84886" y="4578140"/>
                <a:ext cx="1960559" cy="138824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13" name="Picture 12"/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67229" y="2795723"/>
                <a:ext cx="1312797" cy="1388240"/>
              </a:xfrm>
              <a:prstGeom prst="rect">
                <a:avLst/>
              </a:prstGeom>
            </p:spPr>
          </p:pic>
          <p:cxnSp>
            <p:nvCxnSpPr>
              <p:cNvPr id="27" name="Straight Arrow Connector 26"/>
              <p:cNvCxnSpPr>
                <a:stCxn id="5" idx="3"/>
                <a:endCxn id="7" idx="1"/>
              </p:cNvCxnSpPr>
              <p:nvPr/>
            </p:nvCxnSpPr>
            <p:spPr>
              <a:xfrm>
                <a:off x="5050235" y="3489843"/>
                <a:ext cx="452233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" name="Straight Arrow Connector 28"/>
              <p:cNvCxnSpPr>
                <a:stCxn id="7" idx="3"/>
                <a:endCxn id="13" idx="1"/>
              </p:cNvCxnSpPr>
              <p:nvPr/>
            </p:nvCxnSpPr>
            <p:spPr>
              <a:xfrm>
                <a:off x="6815266" y="3489843"/>
                <a:ext cx="45196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" name="Straight Arrow Connector 32"/>
              <p:cNvCxnSpPr>
                <a:stCxn id="8" idx="3"/>
                <a:endCxn id="4" idx="1"/>
              </p:cNvCxnSpPr>
              <p:nvPr/>
            </p:nvCxnSpPr>
            <p:spPr>
              <a:xfrm>
                <a:off x="6815266" y="5272260"/>
                <a:ext cx="45196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" name="Elbow Connector 34"/>
              <p:cNvCxnSpPr>
                <a:stCxn id="12" idx="2"/>
                <a:endCxn id="4" idx="2"/>
              </p:cNvCxnSpPr>
              <p:nvPr/>
            </p:nvCxnSpPr>
            <p:spPr>
              <a:xfrm rot="16200000" flipH="1">
                <a:off x="4944397" y="2987149"/>
                <a:ext cx="12700" cy="5958462"/>
              </a:xfrm>
              <a:prstGeom prst="bentConnector3">
                <a:avLst>
                  <a:gd name="adj1" fmla="val 1800000"/>
                </a:avLst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7" name="Straight Arrow Connector 36"/>
              <p:cNvCxnSpPr>
                <a:stCxn id="9" idx="3"/>
                <a:endCxn id="11" idx="1"/>
              </p:cNvCxnSpPr>
              <p:nvPr/>
            </p:nvCxnSpPr>
            <p:spPr>
              <a:xfrm>
                <a:off x="10344787" y="4329872"/>
                <a:ext cx="45196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" name="Elbow Connector 38"/>
              <p:cNvCxnSpPr>
                <a:stCxn id="13" idx="3"/>
                <a:endCxn id="9" idx="0"/>
              </p:cNvCxnSpPr>
              <p:nvPr/>
            </p:nvCxnSpPr>
            <p:spPr>
              <a:xfrm>
                <a:off x="8580026" y="3489843"/>
                <a:ext cx="1108362" cy="145909"/>
              </a:xfrm>
              <a:prstGeom prst="bentConnector2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1" name="Elbow Connector 40"/>
              <p:cNvCxnSpPr>
                <a:stCxn id="4" idx="3"/>
                <a:endCxn id="9" idx="2"/>
              </p:cNvCxnSpPr>
              <p:nvPr/>
            </p:nvCxnSpPr>
            <p:spPr>
              <a:xfrm flipV="1">
                <a:off x="8580026" y="5023992"/>
                <a:ext cx="1108362" cy="248268"/>
              </a:xfrm>
              <a:prstGeom prst="bentConnector2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pic>
            <p:nvPicPr>
              <p:cNvPr id="32" name="Picture 31"/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41018" y="2794075"/>
                <a:ext cx="1263534" cy="1389888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cxnSp>
            <p:nvCxnSpPr>
              <p:cNvPr id="3" name="Straight Arrow Connector 2"/>
              <p:cNvCxnSpPr>
                <a:stCxn id="10" idx="3"/>
                <a:endCxn id="32" idx="1"/>
              </p:cNvCxnSpPr>
              <p:nvPr/>
            </p:nvCxnSpPr>
            <p:spPr>
              <a:xfrm flipV="1">
                <a:off x="1688786" y="3489019"/>
                <a:ext cx="452232" cy="82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/>
              <p:cNvCxnSpPr>
                <a:stCxn id="32" idx="3"/>
                <a:endCxn id="5" idx="1"/>
              </p:cNvCxnSpPr>
              <p:nvPr/>
            </p:nvCxnSpPr>
            <p:spPr>
              <a:xfrm>
                <a:off x="3404552" y="3489019"/>
                <a:ext cx="452232" cy="82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54" name="Straight Arrow Connector 53"/>
            <p:cNvCxnSpPr>
              <a:stCxn id="7" idx="2"/>
              <a:endCxn id="8" idx="0"/>
            </p:cNvCxnSpPr>
            <p:nvPr/>
          </p:nvCxnSpPr>
          <p:spPr>
            <a:xfrm>
              <a:off x="5884547" y="4183963"/>
              <a:ext cx="0" cy="39417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94435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516881" y="0"/>
            <a:ext cx="6234545" cy="6858000"/>
            <a:chOff x="2978727" y="0"/>
            <a:chExt cx="6234545" cy="685800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78727" y="0"/>
              <a:ext cx="6234545" cy="6858000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4937760" y="1158240"/>
              <a:ext cx="2156460" cy="2156460"/>
            </a:xfrm>
            <a:prstGeom prst="rect">
              <a:avLst/>
            </a:prstGeom>
            <a:noFill/>
            <a:ln w="38100">
              <a:solidFill>
                <a:schemeClr val="accent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408606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7784" y="2841996"/>
            <a:ext cx="4757698" cy="317296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2717" y="2004881"/>
            <a:ext cx="4757698" cy="317296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04800" y="873549"/>
            <a:ext cx="946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Original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812189" y="1635549"/>
            <a:ext cx="1191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Smoothed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839200" y="2462326"/>
            <a:ext cx="788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Canny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33" y="1278933"/>
            <a:ext cx="4757699" cy="3172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0810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2442671"/>
            <a:ext cx="3285531" cy="79552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191" y="4491895"/>
            <a:ext cx="3285531" cy="79552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2584" y="3778917"/>
            <a:ext cx="3285531" cy="79552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2583" y="5071872"/>
            <a:ext cx="3285531" cy="795528"/>
          </a:xfrm>
          <a:prstGeom prst="rect">
            <a:avLst/>
          </a:prstGeom>
        </p:spPr>
      </p:pic>
      <p:cxnSp>
        <p:nvCxnSpPr>
          <p:cNvPr id="6" name="Elbow Connector 5"/>
          <p:cNvCxnSpPr>
            <a:stCxn id="3" idx="3"/>
            <a:endCxn id="4" idx="1"/>
          </p:cNvCxnSpPr>
          <p:nvPr/>
        </p:nvCxnSpPr>
        <p:spPr>
          <a:xfrm flipV="1">
            <a:off x="3406722" y="4176681"/>
            <a:ext cx="1065862" cy="712978"/>
          </a:xfrm>
          <a:prstGeom prst="bentConnector3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Elbow Connector 6"/>
          <p:cNvCxnSpPr>
            <a:stCxn id="3" idx="3"/>
            <a:endCxn id="5" idx="1"/>
          </p:cNvCxnSpPr>
          <p:nvPr/>
        </p:nvCxnSpPr>
        <p:spPr>
          <a:xfrm>
            <a:off x="3406722" y="4889659"/>
            <a:ext cx="1065861" cy="579977"/>
          </a:xfrm>
          <a:prstGeom prst="bentConnector3">
            <a:avLst/>
          </a:prstGeom>
          <a:ln w="41275">
            <a:solidFill>
              <a:srgbClr val="00B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Elbow Connector 7"/>
          <p:cNvCxnSpPr>
            <a:stCxn id="4" idx="3"/>
          </p:cNvCxnSpPr>
          <p:nvPr/>
        </p:nvCxnSpPr>
        <p:spPr>
          <a:xfrm>
            <a:off x="7758115" y="4176681"/>
            <a:ext cx="2714920" cy="256952"/>
          </a:xfrm>
          <a:prstGeom prst="bentConnector2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Elbow Connector 8"/>
          <p:cNvCxnSpPr>
            <a:stCxn id="5" idx="3"/>
          </p:cNvCxnSpPr>
          <p:nvPr/>
        </p:nvCxnSpPr>
        <p:spPr>
          <a:xfrm flipV="1">
            <a:off x="7758114" y="5229161"/>
            <a:ext cx="2714921" cy="240475"/>
          </a:xfrm>
          <a:prstGeom prst="bentConnector2">
            <a:avLst/>
          </a:prstGeom>
          <a:ln w="41275">
            <a:solidFill>
              <a:srgbClr val="00B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endCxn id="3" idx="3"/>
          </p:cNvCxnSpPr>
          <p:nvPr/>
        </p:nvCxnSpPr>
        <p:spPr>
          <a:xfrm flipH="1">
            <a:off x="3406722" y="4889659"/>
            <a:ext cx="532930" cy="0"/>
          </a:xfrm>
          <a:prstGeom prst="line">
            <a:avLst/>
          </a:prstGeom>
          <a:ln w="41275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04800" y="2057400"/>
            <a:ext cx="946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Original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04800" y="4114800"/>
            <a:ext cx="1369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Noisy Image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800600" y="3364468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Erosion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800600" y="4724400"/>
            <a:ext cx="938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Dilation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10668000" y="3974068"/>
            <a:ext cx="1425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Combination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0269" y="4419600"/>
            <a:ext cx="3285531" cy="795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9290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2442671"/>
            <a:ext cx="3285531" cy="79552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191" y="4491895"/>
            <a:ext cx="3285531" cy="79552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2584" y="3778917"/>
            <a:ext cx="3285531" cy="79552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2583" y="5071872"/>
            <a:ext cx="3285531" cy="795528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4229" y="2442671"/>
            <a:ext cx="3285531" cy="795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3433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949124" y="466306"/>
                <a:ext cx="10413550" cy="1233424"/>
              </a:xfrm>
            </p:spPr>
            <p:txBody>
              <a:bodyPr>
                <a:normAutofit fontScale="90000"/>
              </a:bodyPr>
              <a:lstStyle/>
              <a:p>
                <a:r>
                  <a:rPr lang="en-US" dirty="0" smtClean="0"/>
                  <a:t>2D Histogram: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h𝑢𝑒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𝑠𝑎𝑡𝑢𝑟𝑎𝑡𝑖𝑜𝑛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𝑓𝑟𝑒𝑞𝑢𝑒𝑛𝑐𝑦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949124" y="466306"/>
                <a:ext cx="10413550" cy="1233424"/>
              </a:xfrm>
              <a:blipFill rotWithShape="0">
                <a:blip r:embed="rId2"/>
                <a:stretch>
                  <a:fillRect l="-2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8480" y="2074840"/>
            <a:ext cx="5105399" cy="3589734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" y="2074437"/>
            <a:ext cx="6051052" cy="403403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 rot="16200000">
            <a:off x="6405048" y="3660476"/>
            <a:ext cx="574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Hue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945880" y="5798377"/>
            <a:ext cx="1194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Saturation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9098280" y="3686708"/>
            <a:ext cx="1140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frequency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85233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10923</TotalTime>
  <Words>360</Words>
  <Application>Microsoft Office PowerPoint</Application>
  <PresentationFormat>Widescreen</PresentationFormat>
  <Paragraphs>161</Paragraphs>
  <Slides>30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5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2D Histogram: (hue, saturation)→frequency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Intel Corporation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Budanov, Daniil</dc:creator>
  <cp:keywords>CTPClassification=:VisualMarkings=, CTPClassification=CTP_IC:VisualMarkings=</cp:keywords>
  <cp:lastModifiedBy>Budanov, Daniil</cp:lastModifiedBy>
  <cp:revision>119</cp:revision>
  <dcterms:created xsi:type="dcterms:W3CDTF">2016-08-09T16:49:43Z</dcterms:created>
  <dcterms:modified xsi:type="dcterms:W3CDTF">2016-08-26T17:55:08Z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itusGUID">
    <vt:lpwstr>473c87af-58cf-401c-95d6-22a08d2f0dd6</vt:lpwstr>
  </property>
  <property fmtid="{D5CDD505-2E9C-101B-9397-08002B2CF9AE}" pid="3" name="CTP_BU">
    <vt:lpwstr>SSG ENABLING GROUP</vt:lpwstr>
  </property>
  <property fmtid="{D5CDD505-2E9C-101B-9397-08002B2CF9AE}" pid="4" name="CTP_TimeStamp">
    <vt:lpwstr>2016-08-26 17:54:43Z</vt:lpwstr>
  </property>
  <property fmtid="{D5CDD505-2E9C-101B-9397-08002B2CF9AE}" pid="5" name="CTP_IDSID">
    <vt:lpwstr>NA</vt:lpwstr>
  </property>
  <property fmtid="{D5CDD505-2E9C-101B-9397-08002B2CF9AE}" pid="6" name="CTP_WWID">
    <vt:lpwstr>NA</vt:lpwstr>
  </property>
  <property fmtid="{D5CDD505-2E9C-101B-9397-08002B2CF9AE}" pid="7" name="CTPClassification">
    <vt:lpwstr>CTP_IC</vt:lpwstr>
  </property>
</Properties>
</file>